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6"/>
  </p:notesMasterIdLst>
  <p:sldIdLst>
    <p:sldId id="279" r:id="rId4"/>
    <p:sldId id="258" r:id="rId5"/>
    <p:sldId id="259" r:id="rId7"/>
    <p:sldId id="260" r:id="rId8"/>
    <p:sldId id="261" r:id="rId9"/>
    <p:sldId id="262" r:id="rId10"/>
    <p:sldId id="263" r:id="rId11"/>
    <p:sldId id="264" r:id="rId12"/>
    <p:sldId id="265" r:id="rId13"/>
    <p:sldId id="284" r:id="rId14"/>
    <p:sldId id="266" r:id="rId15"/>
    <p:sldId id="289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85" r:id="rId28"/>
    <p:sldId id="286" r:id="rId29"/>
    <p:sldId id="287" r:id="rId30"/>
    <p:sldId id="288" r:id="rId31"/>
    <p:sldId id="278" r:id="rId3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  <p:extLst>
    <p:ext uri="{EFAFB233-063F-42B5-8137-9DF3F51BA10A}">
      <p15:sldGuideLst xmlns:p15="http://schemas.microsoft.com/office/powerpoint/2012/main">
        <p15:guide id="1" orient="horz" pos="1600" userDrawn="1">
          <p15:clr>
            <a:srgbClr val="747775"/>
          </p15:clr>
        </p15:guide>
        <p15:guide id="2" pos="2960" userDrawn="1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230464326@qq.com" initials="2" lastIdx="0" clrIdx="0"/>
  <p:cmAuthor id="2" name="未知用户1" initials="未知用户1" lastIdx="0" clrIdx="1"/>
  <p:cmAuthor id="3" name="未知用户2" initials="未知用户2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1E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00"/>
        <p:guide pos="296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6" Type="http://schemas.openxmlformats.org/officeDocument/2006/relationships/commentAuthors" Target="commentAuthors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今天的课程分为四个部分：第一部分讲压力的科学机制；第二部分讲情绪与压力的关系；第三部分是核心——营养素如何支持抗压；第四部分是可落地的实战方案。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我们先做个小互动。大家可以在心里给自己打个分：最近一个月，你在精力、睡眠、情绪这三个方面的状态如何？这三个指标正是慢性压力最直观的表现。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进入第一部分。我们先从科学角度理解压力：压力到底是什么？身体是如何应对的？为什么慢性压力会伤害我们？理解机制，才能找到解决方案。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压力反应分为三个阶段：警觉期是战斗或逃跑，身体快速动员；抵抗期是HPA轴持续工作，皮质醇升高；如果压力持续不解除，就进入耗竭期——免疫系统崩溃，疾病发生。我们的目标就是不要让身体进入第三阶段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HPA轴是压力反应的核心通路：下丘脑→垂体→肾上腺→皮质醇。皮质醇本身是有用的激素，但慢性压力导致皮质醇长期居高不下，就会带来一系列问题：腹型肥胖、免疫力下降、血糖异常、记忆力减退。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慢性压力几乎伤害身体的每一个系统：免疫、代谢、神经、消化、心血管、生殖。这就是为什么压力管理不是"矫情"，而是实实在在的健康投资。我们做USANA的，对这些机制一定要烂熟于心。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第二部分我们讲情绪。情绪不是凭空产生的，它有坚实的生理基础。特别是脑肠轴的发现，彻底改变了我们对情绪的理解——肠道才是人体的"第二大脑"。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脑肠轴是近年最火的研究领域之一。肠道通过三条通路影响情绪：神经通路（迷走神经）、化学信使（95%血清素在肠道）、免疫通路（肠道菌群）。这就是为什么肠道健康和情绪密切相关。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压力通过三大系统影响身体：脑肠轴、免疫系统、神经内分泌。注意看每个系统下面我都标了相关营养素——这就是我们USANA产品的用武之地。理解机制，才能精准推荐。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第三部分是今天的核心——营养如何支持抗压。压力状态下，身体对营养素的需求会大幅增加。我们一个个讲清楚这些关键营养素的作用机制。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这就是为什么压力大的人更容易缺营养——不是你吃得不够，是压力让你消耗得更多。B族维生素消耗2-5倍，镁排泄增加60%，维生素C消耗增加50%，抗氧化需求也大幅上升。这就是为什么我们需要额外补充。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B族维生素是抗压第一营养素。注意B6是血清素和多巴胺的合成原料，B5参与肾上腺激素合成，B12和叶酸与情绪密切相关。压力大的人B族消耗是正常人的2-5倍，必须额外补充。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镁和维C是抗压的另外两个关键。镁被称为天然镇静剂，通过GABA受体放松神经，压力下镁的排泄增加60%。维生素C集中在肾上腺，压力状态下大量消耗，是合成皮质醇的必需营养素。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最后两个重点：Omega-3和血糖稳定。EPA抗炎、抗抑郁；DHA是大脑的结构脂肪。血糖稳定和情绪直接相关——血糖波动大的人情绪也不稳定。给客户做建议时，饮食结构调整和营养素补充要双管齐下。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钙和维生素D是容易被忽略的抗压营养素。钙调节神经兴奋性，和镁一起维持神经肌肉平衡；维生素D被称为阳光激素，大脑里有大量维D受体，缺乏与抑郁症密切相关。现在室内工作的人维D普遍不足，这一点经常被客户忽略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锌和硒是免疫和抗氧化的双核。锌参与300多种酶，免疫细胞和神经递质都离不开它；硒是谷胱甘肽过氧化物酶的核心，和甲状腺功能密切相关——这一点对我们关注甲状腺健康的客户特别重要。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色氨酸和GABA是直接作用于情绪的两个神经递质。色氨酸是血清素的前体，血清素管情绪稳定，还能转化为褪黑素管睡眠——而且它的转化需要B6、叶酸、维C帮忙，这就是为什么营养素要成组补。GABA是大脑的天然镇静剂，镁正是通过激动GABA受体来放松神经的，所以镁和GABA是好搭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最后一部分是实战。理论讲了很多，关键是怎么落地。我给大家整理了一套可以直接用的方案，包括个人减压方法、营养补充建议，以及和客户沟通时的话术要点。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日常抗压三要素：动、眠、补。运动是天然抗抑郁药；睡眠是最好的减压方式；营养补充是压力状态下的基础保障。三个缺一不可。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学了就要用。这是给大家的本周行动清单，6件小事，不难但坚持下来效果显著。建议大家今天就开始，一周后回来分享感受。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90204" pitchFamily="34" charset="0"/>
              <a:buChar char="•"/>
            </a:pPr>
            <a:r>
              <a:rPr lang="zh-CN" altLang="en-US" dirty="0" smtClean="0"/>
              <a:t>我们谈谈另外一个非常重要的事情，就是营养。什么是营养？营养到底是干什么的？</a:t>
            </a:r>
            <a:endParaRPr lang="en-US" altLang="zh-CN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zh-CN" altLang="en-US" dirty="0" smtClean="0"/>
              <a:t>人类进化了上百万年，在进化过程中，身体的组成材料都已经固定下来了，你的能量消耗，供应，身体代谢废物，合成分泌什么化学物质，都早就确定了。就是这些物质组成的人体，水、蛋白质、常量元素、微量元素。</a:t>
            </a:r>
            <a:endParaRPr lang="en-US" altLang="zh-CN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endParaRPr lang="en-US" altLang="zh-CN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营养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简单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讲就是吃到你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身体里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，帮助你身体机能正常运作的物质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。（营养素介绍，深色是常量，浅色是微量</a:t>
            </a:r>
            <a:r>
              <a:rPr lang="en-US" altLang="zh-CN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zh-CN" altLang="en-US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生物类营养素如益生菌）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90204" pitchFamily="34" charset="0"/>
              <a:buChar char="•"/>
            </a:pPr>
            <a:endParaRPr lang="en-US" altLang="zh-CN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zh-CN" altLang="en-US" dirty="0" smtClean="0"/>
              <a:t>首先我们搞清一个关系：营养素构成了细胞，细胞构成了人体，所以我们知道了，什么是营养，营养就是组成身体的基本材料，没有营养素就没有生命！</a:t>
            </a:r>
            <a:endParaRPr lang="en-US" altLang="zh-CN" dirty="0" smtClean="0"/>
          </a:p>
          <a:p>
            <a:pPr marL="0" indent="0">
              <a:buFont typeface="Arial" panose="020B0604020202090204" pitchFamily="34" charset="0"/>
              <a:buNone/>
            </a:pP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b="1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48237-D3FE-4DD3-9723-276134099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90204" pitchFamily="34" charset="0"/>
              <a:buChar char="•"/>
            </a:pPr>
            <a:r>
              <a:rPr lang="zh-CN" altLang="en-US" dirty="0" smtClean="0"/>
              <a:t>营养的作用是什么？除了供应燃料供应能量以外，最主要的就是三个方面</a:t>
            </a:r>
            <a:endParaRPr lang="en-US" altLang="zh-CN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endParaRPr lang="en-US" altLang="zh-CN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en-US" altLang="zh-CN" b="1" dirty="0" smtClean="0"/>
              <a:t>1</a:t>
            </a:r>
            <a:r>
              <a:rPr lang="zh-CN" altLang="en-US" b="1" dirty="0" smtClean="0"/>
              <a:t>、首先是细胞生长和修复；</a:t>
            </a:r>
            <a:r>
              <a:rPr lang="zh-CN" altLang="en-US" dirty="0" smtClean="0"/>
              <a:t>人体里有一条隐形的生产线，源源不断的在生产出新的细胞来替换掉衰老死亡的细胞，但有一点不要忘记，就是生产线的源头要有充足的营养素作为原料，才能产出新细胞；而当细胞受到伤害，出现问题，需要修复的时候，当然也只有营养素才能完成这件事，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比如你的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电脑是松下的，坏了能不能拿索尼的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零件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来换，不可以，大一点小一点都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不行的，</a:t>
            </a:r>
            <a:r>
              <a:rPr lang="zh-CN" altLang="en-US" dirty="0" smtClean="0"/>
              <a:t>你的细胞不是药做成的，所以肯定不是用药物来修复。没有营养素，就不可能有新生细胞，有问题的细胞也只能是慢慢等死。你该明白，补充营养素不是享受，而是刚需。</a:t>
            </a:r>
            <a:endParaRPr lang="en-US" altLang="zh-CN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endParaRPr lang="en-US" altLang="zh-CN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en-US" altLang="zh-CN" b="1" dirty="0" smtClean="0"/>
              <a:t>2</a:t>
            </a:r>
            <a:r>
              <a:rPr lang="zh-CN" altLang="en-US" b="1" dirty="0" smtClean="0"/>
              <a:t>、信息传递；</a:t>
            </a:r>
            <a:r>
              <a:rPr lang="zh-CN" altLang="en-US" b="0" dirty="0" smtClean="0"/>
              <a:t>人体很神奇，就像电脑程序一样，，全身细胞生长发育包括所有的活动都是听从指令来完成的，细胞一旦接不到信息、接到错误的信息或者没有及时接到信息，都会出问题，要么反应慢，要么做出错误的反应。比如发育过程中如果信息传递出问题，该长的没有长、不该长的长出来了，就出现了畸形，为什么孕早期需要妈妈们补充维生素和叶酸，就是在神经管发育的时候不要让营养缺乏，否则信息指令错了，指令停止了，神经管就闭合不全。平时我们也是一样，所有的活动都是靠信息传递才能做出反应的，你的记忆力好、你的反应快、你的代谢正常，这些都是良好的信息传递带来的，所以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信息的交换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依赖于身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体所得到的营养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，这件事</a:t>
            </a:r>
            <a:r>
              <a:rPr lang="zh-CN" altLang="en-US" b="0" dirty="0" smtClean="0"/>
              <a:t>从我们生命的一开始到结束都是如此；</a:t>
            </a:r>
            <a:endParaRPr lang="en-US" altLang="zh-CN" b="0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endParaRPr lang="en-US" altLang="zh-CN" b="0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r>
              <a:rPr lang="en-US" altLang="zh-CN" b="1" dirty="0" smtClean="0"/>
              <a:t>3</a:t>
            </a:r>
            <a:r>
              <a:rPr lang="zh-CN" altLang="en-US" b="1" dirty="0" smtClean="0"/>
              <a:t>、完成化学反应：</a:t>
            </a:r>
            <a:r>
              <a:rPr lang="zh-CN" altLang="en-US" b="0" dirty="0" smtClean="0"/>
              <a:t>人体本身就是一个最复杂的化工厂，每秒中都在发生着数以亿万次的化学反应。我们唾液，消化酶，解毒、排泄，都是无比复杂，无比精细的化学反应。我们初中都学了化学，化学反应都可以写成化学方程式，比如</a:t>
            </a:r>
            <a:r>
              <a:rPr lang="en-US" altLang="zh-CN" b="0" dirty="0" smtClean="0"/>
              <a:t>A+2B=C</a:t>
            </a:r>
            <a:r>
              <a:rPr lang="zh-CN" altLang="en-US" b="0" dirty="0" smtClean="0"/>
              <a:t>，那个</a:t>
            </a:r>
            <a:r>
              <a:rPr lang="en-US" altLang="zh-CN" b="0" dirty="0" smtClean="0"/>
              <a:t>C</a:t>
            </a:r>
            <a:r>
              <a:rPr lang="zh-CN" altLang="en-US" b="0" dirty="0" smtClean="0"/>
              <a:t>是帮助你消化的消化酶，但你不是缺</a:t>
            </a:r>
            <a:r>
              <a:rPr lang="en-US" altLang="zh-CN" b="0" dirty="0" smtClean="0"/>
              <a:t>A</a:t>
            </a:r>
            <a:r>
              <a:rPr lang="zh-CN" altLang="en-US" b="0" dirty="0" smtClean="0"/>
              <a:t>就是少</a:t>
            </a:r>
            <a:r>
              <a:rPr lang="en-US" altLang="zh-CN" b="0" dirty="0" smtClean="0"/>
              <a:t>B</a:t>
            </a:r>
            <a:r>
              <a:rPr lang="zh-CN" altLang="en-US" b="0" dirty="0" smtClean="0"/>
              <a:t>，能不能合成这种</a:t>
            </a:r>
            <a:r>
              <a:rPr lang="en-US" altLang="zh-CN" b="0" dirty="0" smtClean="0"/>
              <a:t>C?</a:t>
            </a:r>
            <a:r>
              <a:rPr lang="zh-CN" altLang="en-US" b="0" dirty="0" smtClean="0"/>
              <a:t>不能</a:t>
            </a:r>
            <a:r>
              <a:rPr lang="en-US" altLang="zh-CN" b="0" dirty="0" smtClean="0"/>
              <a:t>!</a:t>
            </a:r>
            <a:r>
              <a:rPr lang="en-US" altLang="zh-CN" b="0" baseline="0" dirty="0" smtClean="0"/>
              <a:t> </a:t>
            </a:r>
            <a:r>
              <a:rPr lang="zh-CN" altLang="en-US" b="0" baseline="0" dirty="0" smtClean="0"/>
              <a:t>如果你有一个</a:t>
            </a:r>
            <a:r>
              <a:rPr lang="en-US" altLang="zh-CN" b="0" baseline="0" dirty="0" smtClean="0"/>
              <a:t>A</a:t>
            </a:r>
            <a:r>
              <a:rPr lang="zh-CN" altLang="en-US" b="0" baseline="0" dirty="0" smtClean="0"/>
              <a:t>和一个</a:t>
            </a:r>
            <a:r>
              <a:rPr lang="en-US" altLang="zh-CN" b="0" baseline="0" dirty="0" smtClean="0"/>
              <a:t>B,</a:t>
            </a:r>
            <a:r>
              <a:rPr lang="zh-CN" altLang="en-US" b="0" baseline="0" dirty="0" smtClean="0"/>
              <a:t>能不能合成</a:t>
            </a:r>
            <a:r>
              <a:rPr lang="en-US" altLang="zh-CN" b="0" baseline="0" dirty="0" smtClean="0"/>
              <a:t>C</a:t>
            </a:r>
            <a:r>
              <a:rPr lang="zh-CN" altLang="en-US" b="0" baseline="0" dirty="0" smtClean="0"/>
              <a:t>呢？也不能。所以，营养缺少不行的，不均衡也是不行的，都完成不了那个化学反应。</a:t>
            </a:r>
            <a:endParaRPr lang="en-US" altLang="zh-CN" b="0" baseline="0" dirty="0" smtClean="0"/>
          </a:p>
          <a:p>
            <a:pPr marL="171450" indent="-171450">
              <a:buFont typeface="Arial" panose="020B0604020202090204" pitchFamily="34" charset="0"/>
              <a:buChar char="•"/>
            </a:pPr>
            <a:endParaRPr lang="en-US" altLang="zh-CN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营养的这三个作用足以让我们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明白一件事情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人体在大自然生存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是具备了超乎你想象的本能，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无论如何只要有材料支持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身体一定会想方设法想出一切办法来维护人体的正常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运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作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，不要再问营养素能治什么病，营养素是帮助你的神奇的身体，帮助它具备旺盛的免疫力和战斗力，帮助它唤醒那些我们甚至还不清楚的抗病机制，如果你遇到了一些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USANA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帮助他康复的消费者，唯一能解释的原因，就是，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USANA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让你的身体自身更好了。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Char char="•"/>
              <a:defRPr/>
            </a:pP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最后一句话，珍爱你的身体，他有神奇的力量，</a:t>
            </a:r>
            <a:r>
              <a:rPr lang="zh-CN" alt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身体能做的很多很多事情，医生是做不了的</a:t>
            </a:r>
            <a:r>
              <a:rPr lang="zh-CN" alt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90204" pitchFamily="34" charset="0"/>
              <a:buChar char="•"/>
            </a:pP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48237-D3FE-4DD3-9723-276134099B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最后送大家一句话：做自己健康的第一责任人。我们做USANA的，首先自己要做到，才能有说服力。管理好自己的压力、情绪和营养，把这套方法活出来，就是最好的产品示范。接下来是答疑时间。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9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9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9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gradFill rotWithShape="1">
          <a:gsLst>
            <a:gs pos="0">
              <a:schemeClr val="bg2"/>
            </a:gs>
            <a:gs pos="100000">
              <a:srgbClr val="F0F0F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prism/>
      </p:transition>
    </mc:Choice>
    <mc:Fallback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9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9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9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9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9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.jpeg"/><Relationship Id="rId1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2" Type="http://schemas.openxmlformats.org/officeDocument/2006/relationships/slideLayout" Target="../slideLayouts/slideLayout12.xml"/><Relationship Id="rId21" Type="http://schemas.openxmlformats.org/officeDocument/2006/relationships/tags" Target="../tags/tag24.xml"/><Relationship Id="rId20" Type="http://schemas.openxmlformats.org/officeDocument/2006/relationships/image" Target="../media/image3.jpeg"/><Relationship Id="rId2" Type="http://schemas.openxmlformats.org/officeDocument/2006/relationships/tags" Target="../tags/tag7.xml"/><Relationship Id="rId19" Type="http://schemas.openxmlformats.org/officeDocument/2006/relationships/tags" Target="../tags/tag23.xml"/><Relationship Id="rId18" Type="http://schemas.openxmlformats.org/officeDocument/2006/relationships/tags" Target="../tags/tag22.xml"/><Relationship Id="rId17" Type="http://schemas.openxmlformats.org/officeDocument/2006/relationships/tags" Target="../tags/tag21.xml"/><Relationship Id="rId16" Type="http://schemas.openxmlformats.org/officeDocument/2006/relationships/image" Target="../media/image2.png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0" Type="http://schemas.openxmlformats.org/officeDocument/2006/relationships/notesSlide" Target="../notesSlides/notesSlide17.xml"/><Relationship Id="rId1" Type="http://schemas.openxmlformats.org/officeDocument/2006/relationships/tags" Target="../tags/tag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6" Type="http://schemas.openxmlformats.org/officeDocument/2006/relationships/notesSlide" Target="../notesSlides/notesSlide19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5.png"/><Relationship Id="rId1" Type="http://schemas.openxmlformats.org/officeDocument/2006/relationships/tags" Target="../tags/tag47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6.png"/><Relationship Id="rId1" Type="http://schemas.openxmlformats.org/officeDocument/2006/relationships/tags" Target="../tags/tag48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" Type="http://schemas.openxmlformats.org/officeDocument/2006/relationships/image" Target="../media/image7.jpeg"/><Relationship Id="rId1" Type="http://schemas.openxmlformats.org/officeDocument/2006/relationships/tags" Target="../tags/tag49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image" Target="../media/image10.jpeg"/><Relationship Id="rId5" Type="http://schemas.openxmlformats.org/officeDocument/2006/relationships/tags" Target="../tags/tag56.xml"/><Relationship Id="rId4" Type="http://schemas.openxmlformats.org/officeDocument/2006/relationships/image" Target="../media/image9.jpeg"/><Relationship Id="rId3" Type="http://schemas.openxmlformats.org/officeDocument/2006/relationships/tags" Target="../tags/tag55.xml"/><Relationship Id="rId2" Type="http://schemas.openxmlformats.org/officeDocument/2006/relationships/image" Target="../media/image8.jpeg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64.xml"/><Relationship Id="rId13" Type="http://schemas.openxmlformats.org/officeDocument/2006/relationships/tags" Target="../tags/tag63.xml"/><Relationship Id="rId12" Type="http://schemas.openxmlformats.org/officeDocument/2006/relationships/tags" Target="../tags/tag62.xml"/><Relationship Id="rId11" Type="http://schemas.openxmlformats.org/officeDocument/2006/relationships/tags" Target="../tags/tag61.xml"/><Relationship Id="rId10" Type="http://schemas.openxmlformats.org/officeDocument/2006/relationships/tags" Target="../tags/tag60.xml"/><Relationship Id="rId1" Type="http://schemas.openxmlformats.org/officeDocument/2006/relationships/tags" Target="../tags/tag5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标题 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 descr="COVID-19期间的心理健康和应对"/>
          <p:cNvPicPr>
            <a:picLocks noChangeAspect="1"/>
          </p:cNvPicPr>
          <p:nvPr/>
        </p:nvPicPr>
        <p:blipFill>
          <a:blip r:embed="rId2">
            <a:alphaModFix amt="80000"/>
          </a:blip>
          <a:stretch>
            <a:fillRect/>
          </a:stretch>
        </p:blipFill>
        <p:spPr>
          <a:xfrm>
            <a:off x="15875" y="-4672330"/>
            <a:ext cx="12277725" cy="174783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182995" y="4709795"/>
            <a:ext cx="5507355" cy="2147704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p>
            <a:pPr algn="ctr"/>
            <a:endParaRPr lang="zh-CN" altLang="en-US" sz="2400" b="1" spc="600" dirty="0">
              <a:solidFill>
                <a:srgbClr val="002060"/>
              </a:solidFill>
              <a:latin typeface="微软雅黑" charset="0"/>
              <a:ea typeface="微软雅黑" charset="0"/>
              <a:cs typeface="微软雅黑" charset="-122"/>
            </a:endParaRPr>
          </a:p>
          <a:p>
            <a:pPr algn="ctr"/>
            <a:r>
              <a:rPr lang="zh-CN" altLang="en-US" sz="2400">
                <a:solidFill>
                  <a:srgbClr val="002060"/>
                </a:solidFill>
                <a:sym typeface="+mn-ea"/>
              </a:rPr>
              <a:t>主讲人</a:t>
            </a:r>
            <a:r>
              <a:rPr lang="en-US" altLang="zh-CN" sz="2400">
                <a:solidFill>
                  <a:srgbClr val="002060"/>
                </a:solidFill>
                <a:sym typeface="+mn-ea"/>
              </a:rPr>
              <a:t>：</a:t>
            </a:r>
            <a:r>
              <a:rPr lang="zh-CN" altLang="en-US" sz="2400">
                <a:solidFill>
                  <a:srgbClr val="002060"/>
                </a:solidFill>
                <a:sym typeface="+mn-ea"/>
              </a:rPr>
              <a:t>杨赛赛</a:t>
            </a:r>
            <a:endParaRPr lang="zh-CN" altLang="en-US" sz="2400">
              <a:solidFill>
                <a:srgbClr val="002060"/>
              </a:solidFill>
            </a:endParaRPr>
          </a:p>
          <a:p>
            <a:pPr algn="ctr"/>
            <a:r>
              <a:rPr lang="zh-CN" altLang="en-US" sz="2400">
                <a:solidFill>
                  <a:srgbClr val="002060"/>
                </a:solidFill>
                <a:sym typeface="+mn-ea"/>
              </a:rPr>
              <a:t>邮箱</a:t>
            </a:r>
            <a:r>
              <a:rPr lang="en-US" altLang="zh-CN" sz="2400">
                <a:solidFill>
                  <a:srgbClr val="002060"/>
                </a:solidFill>
                <a:sym typeface="+mn-ea"/>
              </a:rPr>
              <a:t>：35473913@qq.com</a:t>
            </a:r>
            <a:endParaRPr lang="en-US" altLang="zh-CN" sz="2400">
              <a:solidFill>
                <a:srgbClr val="002060"/>
              </a:solidFill>
            </a:endParaRPr>
          </a:p>
          <a:p>
            <a:pPr algn="ctr"/>
            <a:r>
              <a:rPr lang="zh-CN" altLang="en-US" sz="2400">
                <a:solidFill>
                  <a:srgbClr val="002060"/>
                </a:solidFill>
                <a:sym typeface="+mn-ea"/>
              </a:rPr>
              <a:t>电话</a:t>
            </a:r>
            <a:r>
              <a:rPr lang="en-US" altLang="zh-CN" sz="2400">
                <a:solidFill>
                  <a:srgbClr val="002060"/>
                </a:solidFill>
                <a:sym typeface="+mn-ea"/>
              </a:rPr>
              <a:t>：18458225042</a:t>
            </a:r>
            <a:endParaRPr lang="en-US" altLang="zh-CN" sz="2400">
              <a:solidFill>
                <a:srgbClr val="002060"/>
              </a:solidFill>
            </a:endParaRPr>
          </a:p>
          <a:p>
            <a:pPr algn="ctr"/>
            <a:endParaRPr lang="en-US" altLang="zh-CN" sz="2400" b="1" spc="600" dirty="0">
              <a:solidFill>
                <a:srgbClr val="002060"/>
              </a:solidFill>
              <a:latin typeface="微软雅黑" charset="0"/>
              <a:ea typeface="微软雅黑" charset="0"/>
              <a:cs typeface="微软雅黑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37130" y="3326765"/>
            <a:ext cx="7753985" cy="1069975"/>
          </a:xfrm>
          <a:prstGeom prst="rect">
            <a:avLst/>
          </a:prstGeom>
          <a:solidFill>
            <a:schemeClr val="tx2">
              <a:alpha val="36000"/>
            </a:schemeClr>
          </a:solidFill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pPr algn="ctr">
              <a:buClrTx/>
              <a:buSzTx/>
              <a:buFontTx/>
            </a:pPr>
            <a:r>
              <a:rPr lang="zh-CN" altLang="en-US" sz="6600" b="1" dirty="0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charset="0"/>
                <a:ea typeface="微软雅黑" charset="0"/>
                <a:cs typeface="+mn-ea"/>
                <a:sym typeface="+mn-ea"/>
              </a:rPr>
              <a:t>《压力</a:t>
            </a:r>
            <a:r>
              <a:rPr lang="en-US" altLang="zh-CN" sz="6600" b="1" dirty="0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charset="0"/>
                <a:ea typeface="微软雅黑" charset="0"/>
                <a:cs typeface="+mn-ea"/>
                <a:sym typeface="+mn-ea"/>
              </a:rPr>
              <a:t>、</a:t>
            </a:r>
            <a:r>
              <a:rPr lang="zh-CN" altLang="en-US" sz="6600" b="1" dirty="0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charset="0"/>
                <a:ea typeface="微软雅黑" charset="0"/>
                <a:cs typeface="+mn-ea"/>
                <a:sym typeface="+mn-ea"/>
              </a:rPr>
              <a:t>情绪与营养</a:t>
            </a:r>
            <a:r>
              <a:rPr lang="en-US" altLang="zh-CN" sz="6600" b="1" dirty="0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charset="0"/>
                <a:ea typeface="微软雅黑" charset="0"/>
                <a:cs typeface="+mn-ea"/>
                <a:sym typeface="+mn-ea"/>
              </a:rPr>
              <a:t>》</a:t>
            </a:r>
            <a:endParaRPr lang="en-US" altLang="zh-CN" sz="6600" b="1" spc="600" dirty="0"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charset="0"/>
              <a:ea typeface="微软雅黑" charset="0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>
        <p14:prism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4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457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EFF6FF">
                  <a:alpha val="100000"/>
                </a:srgbClr>
              </a:gs>
              <a:gs pos="100000">
                <a:srgbClr val="DBEAFE">
                  <a:alpha val="10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10160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CONTENTS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635000" cy="38100"/>
          </a:xfrm>
          <a:prstGeom prst="roundRect">
            <a:avLst>
              <a:gd name="adj" fmla="val 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5080000" y="1016000"/>
            <a:ext cx="6350000" cy="1143000"/>
          </a:xfrm>
          <a:prstGeom prst="roundRect">
            <a:avLst>
              <a:gd name="adj" fmla="val 13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5334000" y="1206500"/>
            <a:ext cx="88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3B82F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77000" y="1333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压力的科学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477000" y="1714500"/>
            <a:ext cx="469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HPA轴、皮质醇与慢性压力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80000" y="2413000"/>
            <a:ext cx="6350000" cy="1143000"/>
          </a:xfrm>
          <a:prstGeom prst="roundRect">
            <a:avLst>
              <a:gd name="adj" fmla="val 13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5334000" y="2603500"/>
            <a:ext cx="88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3B82F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477000" y="2730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情绪与压力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77000" y="3111500"/>
            <a:ext cx="469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脑肠轴、情绪按钮与压力反应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080000" y="3810000"/>
            <a:ext cx="6350000" cy="1143000"/>
          </a:xfrm>
          <a:prstGeom prst="roundRect">
            <a:avLst>
              <a:gd name="adj" fmla="val 13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5334000" y="4000500"/>
            <a:ext cx="88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3B82F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77000" y="4127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营养与抗压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77000" y="4508500"/>
            <a:ext cx="469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关键营养素与血糖稳定策略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080000" y="5207000"/>
            <a:ext cx="6350000" cy="1143000"/>
          </a:xfrm>
          <a:prstGeom prst="roundRect">
            <a:avLst>
              <a:gd name="adj" fmla="val 13333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5334000" y="5397500"/>
            <a:ext cx="88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B923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55245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实战方案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77000" y="5905500"/>
            <a:ext cx="4699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BASICPH六渠道与行动清单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破冰互动：你的压力指数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397000"/>
            <a:ext cx="3429000" cy="4445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968500" y="1714500"/>
            <a:ext cx="1016000" cy="1016000"/>
          </a:xfrm>
          <a:prstGeom prst="ellipse">
            <a:avLst/>
          </a:prstGeom>
          <a:solidFill>
            <a:srgbClr val="EF4444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968500" y="1905000"/>
            <a:ext cx="101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048000"/>
            <a:ext cx="2921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20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最近一个月</a:t>
            </a:r>
            <a:endParaRPr lang="en-US" sz="1600"/>
          </a:p>
          <a:p>
            <a:pPr marL="0" indent="0" algn="ctr">
              <a:lnSpc>
                <a:spcPct val="150000"/>
              </a:lnSpc>
            </a:pPr>
            <a:endParaRPr sz="2000"/>
          </a:p>
          <a:p>
            <a:pPr marL="0" indent="0" algn="ctr">
              <a:lnSpc>
                <a:spcPct val="150000"/>
              </a:lnSpc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你有多少天感到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身心疲惫、精力不济？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381500" y="1397000"/>
            <a:ext cx="3429000" cy="4445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5588000" y="1714500"/>
            <a:ext cx="1016000" cy="1016000"/>
          </a:xfrm>
          <a:prstGeom prst="ellipse">
            <a:avLst/>
          </a:prstGeom>
          <a:solidFill>
            <a:srgbClr val="FBBF24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5588000" y="1905000"/>
            <a:ext cx="101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BBF24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35500" y="3048000"/>
            <a:ext cx="2921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20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睡眠质量</a:t>
            </a:r>
            <a:endParaRPr lang="en-US" sz="1600"/>
          </a:p>
          <a:p>
            <a:pPr marL="0" indent="0" algn="ctr">
              <a:lnSpc>
                <a:spcPct val="150000"/>
              </a:lnSpc>
            </a:pPr>
            <a:endParaRPr sz="2000"/>
          </a:p>
          <a:p>
            <a:pPr marL="0" indent="0" algn="ctr">
              <a:lnSpc>
                <a:spcPct val="150000"/>
              </a:lnSpc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入睡困难、夜间易醒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或早醒的频率如何？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001000" y="1397000"/>
            <a:ext cx="3429000" cy="4445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9207500" y="1714500"/>
            <a:ext cx="1016000" cy="1016000"/>
          </a:xfrm>
          <a:prstGeom prst="ellipse">
            <a:avLst/>
          </a:prstGeom>
          <a:solidFill>
            <a:srgbClr val="3B82F6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9207500" y="1905000"/>
            <a:ext cx="101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55000" y="3048000"/>
            <a:ext cx="2921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20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情绪状态</a:t>
            </a:r>
            <a:endParaRPr lang="en-US" sz="1600"/>
          </a:p>
          <a:p>
            <a:pPr marL="0" indent="0" algn="ctr">
              <a:lnSpc>
                <a:spcPct val="150000"/>
              </a:lnSpc>
            </a:pPr>
            <a:endParaRPr sz="2000"/>
          </a:p>
          <a:p>
            <a:pPr marL="0" indent="0" algn="ctr">
              <a:lnSpc>
                <a:spcPct val="150000"/>
              </a:lnSpc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容易烦躁、焦虑或情绪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低落的频率如何？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4826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E3C72">
                  <a:alpha val="100000"/>
                </a:srgbClr>
              </a:gs>
              <a:gs pos="100000">
                <a:srgbClr val="3B82F6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08000" y="1524000"/>
            <a:ext cx="4064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0" b="1" i="0" u="none" strike="noStrike">
                <a:solidFill>
                  <a:srgbClr val="FFFFFF">
                    <a:alpha val="14902"/>
                  </a:srgb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540000"/>
            <a:ext cx="1778000" cy="457200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PART ONE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302000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压力的科学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4445000"/>
            <a:ext cx="762000" cy="50800"/>
          </a:xfrm>
          <a:prstGeom prst="roundRect">
            <a:avLst>
              <a:gd name="adj" fmla="val 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5588000" y="2286000"/>
            <a:ext cx="5588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  <a:defRPr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压力的生理本质</a:t>
            </a:r>
            <a:endParaRPr lang="en-US" sz="1100"/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HPA轴与皮质醇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压力的双面性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慢性压力的全身代价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压力的三个阶段 — 一般适应综合征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01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1524000"/>
            <a:ext cx="3429000" cy="4572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7" name="AutoShape 7"/>
          <p:cNvSpPr/>
          <p:nvPr/>
        </p:nvSpPr>
        <p:spPr>
          <a:xfrm>
            <a:off x="635000" y="1524000"/>
            <a:ext cx="3429000" cy="698500"/>
          </a:xfrm>
          <a:prstGeom prst="roundRect">
            <a:avLst>
              <a:gd name="adj" fmla="val 21818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8" name="AutoShape 8"/>
          <p:cNvSpPr/>
          <p:nvPr/>
        </p:nvSpPr>
        <p:spPr>
          <a:xfrm>
            <a:off x="635000" y="1676400"/>
            <a:ext cx="342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警觉期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952500" y="2540000"/>
            <a:ext cx="2794000" cy="330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战斗或逃跑</a:t>
            </a:r>
            <a:endParaRPr lang="en-US"/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交感神经激活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肾上腺素分泌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心跳加快、血压升高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肌肉紧张、注意力集中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800"/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身体快速动员能量应对威胁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381500" y="1524000"/>
            <a:ext cx="3429000" cy="4572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1" name="AutoShape 11"/>
          <p:cNvSpPr/>
          <p:nvPr/>
        </p:nvSpPr>
        <p:spPr>
          <a:xfrm>
            <a:off x="4381500" y="1524000"/>
            <a:ext cx="3429000" cy="698500"/>
          </a:xfrm>
          <a:prstGeom prst="roundRect">
            <a:avLst>
              <a:gd name="adj" fmla="val 21818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2" name="AutoShape 12"/>
          <p:cNvSpPr/>
          <p:nvPr/>
        </p:nvSpPr>
        <p:spPr>
          <a:xfrm>
            <a:off x="4381500" y="1676400"/>
            <a:ext cx="342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抵抗期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99000" y="2540000"/>
            <a:ext cx="2794000" cy="330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持续适应</a:t>
            </a:r>
            <a:endParaRPr lang="en-US"/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HPA轴激活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皮质醇持续分泌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血糖升高、免疫抑制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身体持续消耗资源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800"/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试图维持稳态，代价是资源消耗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128000" y="1524000"/>
            <a:ext cx="3429000" cy="4572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EF4444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5" name="AutoShape 15"/>
          <p:cNvSpPr/>
          <p:nvPr/>
        </p:nvSpPr>
        <p:spPr>
          <a:xfrm>
            <a:off x="8128000" y="1524000"/>
            <a:ext cx="3429000" cy="698500"/>
          </a:xfrm>
          <a:prstGeom prst="roundRect">
            <a:avLst>
              <a:gd name="adj" fmla="val 21818"/>
            </a:avLst>
          </a:prstGeom>
          <a:solidFill>
            <a:srgbClr val="EF444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6" name="AutoShape 16"/>
          <p:cNvSpPr/>
          <p:nvPr/>
        </p:nvSpPr>
        <p:spPr>
          <a:xfrm>
            <a:off x="8128000" y="1676400"/>
            <a:ext cx="342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耗竭期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445500" y="2540000"/>
            <a:ext cx="2794000" cy="330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8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系统崩溃</a:t>
            </a:r>
            <a:endParaRPr lang="en-US"/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皮质醇受体脱敏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免疫力下降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内分泌紊乱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出现身心疾病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800"/>
          </a:p>
          <a:p>
            <a:pPr marL="0" indent="0" algn="l">
              <a:lnSpc>
                <a:spcPct val="158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资源耗尽，疾病发生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HPA轴 — 压力反应的核心通路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01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016000" y="1651000"/>
            <a:ext cx="2286000" cy="1016000"/>
          </a:xfrm>
          <a:prstGeom prst="roundRect">
            <a:avLst>
              <a:gd name="adj" fmla="val 15000"/>
            </a:avLst>
          </a:prstGeom>
          <a:solidFill>
            <a:srgbClr val="1E3C7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下丘脑</a:t>
            </a:r>
            <a:endParaRPr lang="en-US"/>
          </a:p>
          <a:p>
            <a:pPr marL="0" indent="0" algn="ctr">
              <a:lnSpc>
                <a:spcPct val="125000"/>
              </a:lnSpc>
            </a:pPr>
            <a:r>
              <a:rPr lang="en-US" sz="1600" b="1" i="0" u="none" strike="noStrike">
                <a:solidFill>
                  <a:srgbClr val="BAE6FD"/>
                </a:solidFill>
                <a:latin typeface="Noto Sans SC"/>
                <a:ea typeface="Noto Sans SC"/>
                <a:cs typeface="Noto Sans SC"/>
                <a:sym typeface="Noto Sans SC"/>
              </a:rPr>
              <a:t>Hypothalamus</a:t>
            </a:r>
            <a:endParaRPr lang="en-US" sz="1600" b="1" i="0" u="none" strike="noStrike">
              <a:solidFill>
                <a:srgbClr val="BAE6FD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3429000" y="1968500"/>
            <a:ext cx="63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→</a:t>
            </a:r>
            <a:endParaRPr lang="en-US" sz="2800" b="0" i="0" u="none" strike="noStrike">
              <a:solidFill>
                <a:srgbClr val="3B82F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191000" y="1651000"/>
            <a:ext cx="2286000" cy="1016000"/>
          </a:xfrm>
          <a:prstGeom prst="roundRect">
            <a:avLst>
              <a:gd name="adj" fmla="val 1500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垂体</a:t>
            </a:r>
            <a:endParaRPr lang="en-US"/>
          </a:p>
          <a:p>
            <a:pPr marL="0" indent="0" algn="ctr">
              <a:lnSpc>
                <a:spcPct val="125000"/>
              </a:lnSpc>
            </a:pPr>
            <a:r>
              <a:rPr lang="en-US" sz="1600" b="1" i="0" u="none" strike="noStrike">
                <a:solidFill>
                  <a:srgbClr val="DBEAFE"/>
                </a:solidFill>
                <a:latin typeface="Noto Sans SC"/>
                <a:ea typeface="Noto Sans SC"/>
                <a:cs typeface="Noto Sans SC"/>
                <a:sym typeface="Noto Sans SC"/>
              </a:rPr>
              <a:t>Pituitary</a:t>
            </a:r>
            <a:endParaRPr lang="en-US" sz="1600" b="1" i="0" u="none" strike="noStrike">
              <a:solidFill>
                <a:srgbClr val="DBEAFE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604000" y="1968500"/>
            <a:ext cx="63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→</a:t>
            </a:r>
            <a:endParaRPr lang="en-US" sz="2800" b="0" i="0" u="none" strike="noStrike">
              <a:solidFill>
                <a:srgbClr val="3B82F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366000" y="1651000"/>
            <a:ext cx="2286000" cy="1016000"/>
          </a:xfrm>
          <a:prstGeom prst="roundRect">
            <a:avLst>
              <a:gd name="adj" fmla="val 1500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肾上腺</a:t>
            </a:r>
            <a:endParaRPr lang="en-US"/>
          </a:p>
          <a:p>
            <a:pPr marL="0" indent="0" algn="ctr">
              <a:lnSpc>
                <a:spcPct val="125000"/>
              </a:lnSpc>
            </a:pPr>
            <a:r>
              <a:rPr lang="en-US" sz="1600" b="1" i="0" u="none" strike="noStrike">
                <a:solidFill>
                  <a:srgbClr val="FFEDD5"/>
                </a:solidFill>
                <a:latin typeface="Noto Sans SC"/>
                <a:ea typeface="Noto Sans SC"/>
                <a:cs typeface="Noto Sans SC"/>
                <a:sym typeface="Noto Sans SC"/>
              </a:rPr>
              <a:t>Adrenal</a:t>
            </a:r>
            <a:endParaRPr lang="en-US" sz="1600" b="1" i="0" u="none" strike="noStrike">
              <a:solidFill>
                <a:srgbClr val="FFEDD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9779000" y="1968500"/>
            <a:ext cx="63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→</a:t>
            </a:r>
            <a:endParaRPr lang="en-US" sz="2800" b="0" i="0" u="none" strike="noStrike">
              <a:solidFill>
                <a:srgbClr val="FB923C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0414000" y="1651000"/>
            <a:ext cx="1524000" cy="1016000"/>
          </a:xfrm>
          <a:prstGeom prst="roundRect">
            <a:avLst>
              <a:gd name="adj" fmla="val 15000"/>
            </a:avLst>
          </a:prstGeom>
          <a:solidFill>
            <a:srgbClr val="EF444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皮质醇</a:t>
            </a:r>
            <a:endParaRPr lang="en-US"/>
          </a:p>
          <a:p>
            <a:pPr marL="0" indent="0" algn="ctr">
              <a:lnSpc>
                <a:spcPct val="125000"/>
              </a:lnSpc>
            </a:pPr>
            <a:r>
              <a:rPr lang="en-US" b="1" i="0" u="none" strike="noStrike">
                <a:solidFill>
                  <a:srgbClr val="FECACA"/>
                </a:solidFill>
                <a:latin typeface="Noto Sans SC"/>
                <a:ea typeface="Noto Sans SC"/>
                <a:cs typeface="Noto Sans SC"/>
                <a:sym typeface="Noto Sans SC"/>
              </a:rPr>
              <a:t>Cortisol</a:t>
            </a:r>
            <a:endParaRPr lang="en-US" b="1" i="0" u="none" strike="noStrike">
              <a:solidFill>
                <a:srgbClr val="FECACA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1016000" y="3175000"/>
            <a:ext cx="4826000" cy="2921000"/>
          </a:xfrm>
          <a:prstGeom prst="roundRect">
            <a:avLst>
              <a:gd name="adj" fmla="val 521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4" name="AutoShape 14"/>
          <p:cNvSpPr/>
          <p:nvPr/>
        </p:nvSpPr>
        <p:spPr>
          <a:xfrm>
            <a:off x="1270000" y="34290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皮质醇的正常作用</a:t>
            </a:r>
            <a:endParaRPr lang="en-US" sz="24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270000" y="4000500"/>
            <a:ext cx="4318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升高血糖，提供能量</a:t>
            </a:r>
            <a:endParaRPr lang="en-US"/>
          </a:p>
          <a:p>
            <a:pPr marL="0" indent="0" algn="l">
              <a:lnSpc>
                <a:spcPct val="150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抑制炎症反应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调节免疫功能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参与代谢和血压调节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350000" y="3175000"/>
            <a:ext cx="4826000" cy="2921000"/>
          </a:xfrm>
          <a:prstGeom prst="roundRect">
            <a:avLst>
              <a:gd name="adj" fmla="val 5217"/>
            </a:avLst>
          </a:prstGeom>
          <a:solidFill>
            <a:srgbClr val="FEF2F2">
              <a:alpha val="100000"/>
            </a:srgbClr>
          </a:solidFill>
          <a:ln w="12700" cap="flat" cmpd="sng">
            <a:solidFill>
              <a:srgbClr val="EF444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7" name="AutoShape 17"/>
          <p:cNvSpPr/>
          <p:nvPr/>
        </p:nvSpPr>
        <p:spPr>
          <a:xfrm>
            <a:off x="6604000" y="34290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慢性高皮质醇的危害</a:t>
            </a:r>
            <a:endParaRPr lang="en-US" sz="2400" b="1" i="0" u="none" strike="noStrike">
              <a:solidFill>
                <a:srgbClr val="EF4444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6604000" y="4000500"/>
            <a:ext cx="4318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1800" b="0" i="0" u="none" strike="noStrike">
                <a:solidFill>
                  <a:srgbClr val="7F1D1D"/>
                </a:solidFill>
                <a:latin typeface="Noto Sans SC"/>
                <a:ea typeface="Noto Sans SC"/>
                <a:cs typeface="Noto Sans SC"/>
                <a:sym typeface="Noto Sans SC"/>
              </a:rPr>
              <a:t>• 腹部脂肪堆积</a:t>
            </a:r>
            <a:endParaRPr lang="en-US"/>
          </a:p>
          <a:p>
            <a:pPr marL="0" indent="0" algn="l">
              <a:lnSpc>
                <a:spcPct val="150000"/>
              </a:lnSpc>
            </a:pPr>
            <a:r>
              <a:rPr lang="en-US" sz="1800" b="0" i="0" u="none" strike="noStrike">
                <a:solidFill>
                  <a:srgbClr val="7F1D1D"/>
                </a:solidFill>
                <a:latin typeface="Noto Sans SC"/>
                <a:ea typeface="Noto Sans SC"/>
                <a:cs typeface="Noto Sans SC"/>
                <a:sym typeface="Noto Sans SC"/>
              </a:rPr>
              <a:t>• 免疫力下降，易感染</a:t>
            </a:r>
            <a:endParaRPr lang="en-US" sz="1800" b="0" i="0" u="none" strike="noStrike">
              <a:solidFill>
                <a:srgbClr val="7F1D1D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800" b="0" i="0" u="none" strike="noStrike">
                <a:solidFill>
                  <a:srgbClr val="7F1D1D"/>
                </a:solidFill>
                <a:latin typeface="Noto Sans SC"/>
                <a:ea typeface="Noto Sans SC"/>
                <a:cs typeface="Noto Sans SC"/>
                <a:sym typeface="Noto Sans SC"/>
              </a:rPr>
              <a:t>• 血糖升高，胰岛素抵抗</a:t>
            </a:r>
            <a:endParaRPr lang="en-US" sz="1800" b="0" i="0" u="none" strike="noStrike">
              <a:solidFill>
                <a:srgbClr val="7F1D1D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1800" b="0" i="0" u="none" strike="noStrike">
                <a:solidFill>
                  <a:srgbClr val="7F1D1D"/>
                </a:solidFill>
                <a:latin typeface="Noto Sans SC"/>
                <a:ea typeface="Noto Sans SC"/>
                <a:cs typeface="Noto Sans SC"/>
                <a:sym typeface="Noto Sans SC"/>
              </a:rPr>
              <a:t>• 记忆力下降，情绪波动</a:t>
            </a:r>
            <a:endParaRPr lang="en-US" sz="1800" b="0" i="0" u="none" strike="noStrike">
              <a:solidFill>
                <a:srgbClr val="7F1D1D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慢性压力的全身代价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01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270000"/>
            <a:ext cx="3429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1524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免疫系统</a:t>
            </a:r>
            <a:endParaRPr lang="en-US" sz="18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016000" y="2032000"/>
            <a:ext cx="292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淋巴细胞活性下降</a:t>
            </a:r>
            <a:endParaRPr lang="en-US" sz="1200"/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易感冒、感染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炎症水平升高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381500" y="1270000"/>
            <a:ext cx="3429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0" name="AutoShape 10"/>
          <p:cNvSpPr/>
          <p:nvPr/>
        </p:nvSpPr>
        <p:spPr>
          <a:xfrm>
            <a:off x="4635500" y="1524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代谢系统</a:t>
            </a:r>
            <a:endParaRPr lang="en-US" sz="18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635500" y="2032000"/>
            <a:ext cx="292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血糖调节紊乱</a:t>
            </a:r>
            <a:endParaRPr lang="en-US" sz="1200"/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胰岛素抵抗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腹型肥胖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8001000" y="1270000"/>
            <a:ext cx="3429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3" name="AutoShape 13"/>
          <p:cNvSpPr/>
          <p:nvPr/>
        </p:nvSpPr>
        <p:spPr>
          <a:xfrm>
            <a:off x="8255000" y="1524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神经系统</a:t>
            </a:r>
            <a:endParaRPr lang="en-US" sz="18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255000" y="2032000"/>
            <a:ext cx="292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海马体萎缩，记忆下降</a:t>
            </a:r>
            <a:endParaRPr lang="en-US" sz="1200"/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焦虑、抑郁风险增加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睡眠障碍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762000" y="3683000"/>
            <a:ext cx="3429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1016000" y="3937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消化系统</a:t>
            </a:r>
            <a:endParaRPr lang="en-US" sz="18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1016000" y="4445000"/>
            <a:ext cx="292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肠脑轴功能紊乱</a:t>
            </a:r>
            <a:endParaRPr lang="en-US" sz="1200"/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肠易激综合征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肠道菌群失调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4381500" y="3683000"/>
            <a:ext cx="3429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9" name="AutoShape 19"/>
          <p:cNvSpPr/>
          <p:nvPr/>
        </p:nvSpPr>
        <p:spPr>
          <a:xfrm>
            <a:off x="4635500" y="3937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心血管系统</a:t>
            </a:r>
            <a:endParaRPr lang="en-US" sz="18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4635500" y="4445000"/>
            <a:ext cx="292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血压升高</a:t>
            </a:r>
            <a:endParaRPr lang="en-US" sz="1200"/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血管内皮损伤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心脏病风险增加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8001000" y="3683000"/>
            <a:ext cx="3429000" cy="2159000"/>
          </a:xfrm>
          <a:prstGeom prst="roundRect">
            <a:avLst>
              <a:gd name="adj" fmla="val 705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22" name="AutoShape 22"/>
          <p:cNvSpPr/>
          <p:nvPr/>
        </p:nvSpPr>
        <p:spPr>
          <a:xfrm>
            <a:off x="8255000" y="3937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生殖系统</a:t>
            </a:r>
            <a:endParaRPr lang="en-US" sz="18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8255000" y="4445000"/>
            <a:ext cx="292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性激素紊乱</a:t>
            </a:r>
            <a:endParaRPr lang="en-US" sz="1200"/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月经不调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性欲下降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4826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E3C72">
                  <a:alpha val="100000"/>
                </a:srgbClr>
              </a:gs>
              <a:gs pos="100000">
                <a:srgbClr val="3B82F6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08000" y="1524000"/>
            <a:ext cx="4064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0" b="1" i="0" u="none" strike="noStrike">
                <a:solidFill>
                  <a:srgbClr val="FFFFFF">
                    <a:alpha val="14902"/>
                  </a:srgb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540000"/>
            <a:ext cx="1778000" cy="457200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PART TWO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302000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情绪与压力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4445000"/>
            <a:ext cx="762000" cy="50800"/>
          </a:xfrm>
          <a:prstGeom prst="roundRect">
            <a:avLst>
              <a:gd name="adj" fmla="val 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5588000" y="2286000"/>
            <a:ext cx="5588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  <a:defRPr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情绪的生理本质</a:t>
            </a:r>
            <a:endParaRPr lang="en-US" sz="1100"/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脑肠轴：情绪与肠道的对话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情绪按钮与压力反应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压力传递三大系统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脑肠轴 — 情绪的"第二大脑"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02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270000" y="1524000"/>
            <a:ext cx="2540000" cy="1270000"/>
          </a:xfrm>
          <a:prstGeom prst="roundRect">
            <a:avLst>
              <a:gd name="adj" fmla="val 12000"/>
            </a:avLst>
          </a:prstGeom>
          <a:solidFill>
            <a:srgbClr val="1E3C7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大脑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064000" y="1905000"/>
            <a:ext cx="101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↔</a:t>
            </a:r>
            <a:endParaRPr lang="en-US" sz="2800" b="0" i="0" u="none" strike="noStrike">
              <a:solidFill>
                <a:srgbClr val="3B82F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334000" y="1524000"/>
            <a:ext cx="2540000" cy="1270000"/>
          </a:xfrm>
          <a:prstGeom prst="roundRect">
            <a:avLst>
              <a:gd name="adj" fmla="val 1200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肠道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128000" y="1841500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6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迷走神经双向传递</a:t>
            </a:r>
            <a:endParaRPr lang="en-US" sz="1200"/>
          </a:p>
          <a:p>
            <a:pPr marL="0" indent="0" algn="l">
              <a:lnSpc>
                <a:spcPct val="133000"/>
              </a:lnSpc>
            </a:pPr>
            <a:r>
              <a:rPr lang="en-US" sz="16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90%信号从肠道→大脑</a:t>
            </a:r>
            <a:endParaRPr lang="en-US" sz="1600" b="0" i="0" u="none" strike="noStrike">
              <a:solidFill>
                <a:srgbClr val="64748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2000" y="3302000"/>
            <a:ext cx="3429000" cy="2667000"/>
          </a:xfrm>
          <a:prstGeom prst="roundRect">
            <a:avLst>
              <a:gd name="adj" fmla="val 571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1" name="AutoShape 11"/>
          <p:cNvSpPr/>
          <p:nvPr/>
        </p:nvSpPr>
        <p:spPr>
          <a:xfrm>
            <a:off x="1016000" y="3556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神经通路</a:t>
            </a:r>
            <a:endParaRPr lang="en-US" sz="18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016000" y="4064000"/>
            <a:ext cx="292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迷走神经连接脑肠</a:t>
            </a:r>
            <a:endParaRPr lang="en-US" sz="1200"/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肠道有5亿个神经元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肠道被称为"第二大脑"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381500" y="3302000"/>
            <a:ext cx="3429000" cy="2667000"/>
          </a:xfrm>
          <a:prstGeom prst="roundRect">
            <a:avLst>
              <a:gd name="adj" fmla="val 571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4" name="AutoShape 14"/>
          <p:cNvSpPr/>
          <p:nvPr/>
        </p:nvSpPr>
        <p:spPr>
          <a:xfrm>
            <a:off x="4635500" y="3556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化学信使</a:t>
            </a:r>
            <a:endParaRPr lang="en-US" sz="18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4635500" y="4064000"/>
            <a:ext cx="292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95%血清素在肠道产生</a:t>
            </a:r>
            <a:endParaRPr lang="en-US" sz="1200"/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多巴胺、GABA等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肠道菌群代谢产物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001000" y="3302000"/>
            <a:ext cx="3429000" cy="2667000"/>
          </a:xfrm>
          <a:prstGeom prst="roundRect">
            <a:avLst>
              <a:gd name="adj" fmla="val 571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7" name="AutoShape 17"/>
          <p:cNvSpPr/>
          <p:nvPr/>
        </p:nvSpPr>
        <p:spPr>
          <a:xfrm>
            <a:off x="8255000" y="3556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免疫通路</a:t>
            </a:r>
            <a:endParaRPr lang="en-US" sz="18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8255000" y="4064000"/>
            <a:ext cx="2921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42000"/>
              </a:lnSpc>
              <a:defRPr/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肠道是最大免疫器官</a:t>
            </a:r>
            <a:endParaRPr lang="en-US" sz="1200"/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菌群失调→慢性炎症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42000"/>
              </a:lnSpc>
            </a:pPr>
            <a:r>
              <a:rPr lang="en-US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炎症→抑郁、焦虑</a:t>
            </a:r>
            <a:endParaRPr lang="en-US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/>
          <p:cNvSpPr>
            <a:spLocks noGrp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876935" y="426720"/>
            <a:ext cx="10968990" cy="705485"/>
          </a:xfrm>
        </p:spPr>
        <p:txBody>
          <a:bodyPr/>
          <a:lstStyle/>
          <a:p>
            <a:r>
              <a:rPr lang="zh-CN" altLang="en-US" sz="2400" b="1">
                <a:latin typeface="Arial" panose="020B0604020202090204" pitchFamily="34" charset="0"/>
              </a:rPr>
              <a:t>脑肠轴作用机制</a:t>
            </a:r>
            <a:endParaRPr lang="zh-CN" altLang="en-US" sz="2400" b="1">
              <a:latin typeface="Arial" panose="020B0604020202090204" pitchFamily="34" charset="0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6018530" y="1115060"/>
            <a:ext cx="5476875" cy="4964430"/>
          </a:xfrm>
          <a:prstGeom prst="rect">
            <a:avLst/>
          </a:prstGeom>
          <a:gradFill>
            <a:gsLst>
              <a:gs pos="52000">
                <a:schemeClr val="accent1">
                  <a:alpha val="0"/>
                </a:schemeClr>
              </a:gs>
              <a:gs pos="0">
                <a:schemeClr val="accent1">
                  <a:alpha val="25000"/>
                </a:schemeClr>
              </a:gs>
              <a:gs pos="100000">
                <a:schemeClr val="accent1">
                  <a:alpha val="25000"/>
                </a:schemeClr>
              </a:gs>
            </a:gsLst>
            <a:lin ang="2700000" scaled="0"/>
          </a:gradFill>
          <a:ln w="6350">
            <a:gradFill>
              <a:gsLst>
                <a:gs pos="24000">
                  <a:schemeClr val="accent1">
                    <a:alpha val="0"/>
                  </a:schemeClr>
                </a:gs>
                <a:gs pos="94000">
                  <a:schemeClr val="accent1">
                    <a:alpha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MiSans Normal" panose="00000500000000000000" charset="-122"/>
              <a:ea typeface="MiSans Normal" panose="00000500000000000000" charset="-122"/>
              <a:sym typeface="MiSans Normal" panose="00000500000000000000" charset="-122"/>
            </a:endParaRPr>
          </a:p>
        </p:txBody>
      </p:sp>
      <p:cxnSp>
        <p:nvCxnSpPr>
          <p:cNvPr id="402" name="直接连接符 401"/>
          <p:cNvCxnSpPr/>
          <p:nvPr>
            <p:custDataLst>
              <p:tags r:id="rId3"/>
            </p:custDataLst>
          </p:nvPr>
        </p:nvCxnSpPr>
        <p:spPr>
          <a:xfrm>
            <a:off x="876935" y="1751330"/>
            <a:ext cx="2118360" cy="0"/>
          </a:xfrm>
          <a:prstGeom prst="lin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43000">
                <a:schemeClr val="accent2">
                  <a:alpha val="16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accent1"/>
            </a:solidFill>
            <a:round/>
          </a:ln>
          <a:effectLst>
            <a:outerShdw blurRad="177800" algn="ctr" rotWithShape="0">
              <a:srgbClr val="65B4D5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3" name="直接连接符 402"/>
          <p:cNvCxnSpPr/>
          <p:nvPr>
            <p:custDataLst>
              <p:tags r:id="rId4"/>
            </p:custDataLst>
          </p:nvPr>
        </p:nvCxnSpPr>
        <p:spPr>
          <a:xfrm flipH="1">
            <a:off x="650875" y="1749425"/>
            <a:ext cx="227965" cy="227965"/>
          </a:xfrm>
          <a:prstGeom prst="lin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43000">
                <a:schemeClr val="accent2">
                  <a:alpha val="16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6350">
            <a:solidFill>
              <a:schemeClr val="accent1"/>
            </a:solidFill>
            <a:round/>
          </a:ln>
          <a:effectLst>
            <a:outerShdw blurRad="177800" algn="ctr" rotWithShape="0">
              <a:srgbClr val="65B4D5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8" name="直接连接符 377"/>
          <p:cNvCxnSpPr/>
          <p:nvPr>
            <p:custDataLst>
              <p:tags r:id="rId5"/>
            </p:custDataLst>
          </p:nvPr>
        </p:nvCxnSpPr>
        <p:spPr>
          <a:xfrm>
            <a:off x="4404995" y="6055995"/>
            <a:ext cx="1080135" cy="0"/>
          </a:xfrm>
          <a:prstGeom prst="lin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43000">
                <a:schemeClr val="accent2">
                  <a:alpha val="16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6350" cap="rnd">
            <a:solidFill>
              <a:schemeClr val="accent1"/>
            </a:solidFill>
            <a:round/>
          </a:ln>
          <a:effectLst>
            <a:outerShdw blurRad="177800" algn="ctr" rotWithShape="0">
              <a:srgbClr val="65B4D5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79" name="直接连接符 378"/>
          <p:cNvCxnSpPr/>
          <p:nvPr>
            <p:custDataLst>
              <p:tags r:id="rId6"/>
            </p:custDataLst>
          </p:nvPr>
        </p:nvCxnSpPr>
        <p:spPr>
          <a:xfrm flipV="1">
            <a:off x="5485765" y="5796915"/>
            <a:ext cx="257810" cy="258445"/>
          </a:xfrm>
          <a:prstGeom prst="line">
            <a:avLst/>
          </a:prstGeom>
          <a:gradFill flip="none" rotWithShape="1">
            <a:gsLst>
              <a:gs pos="0">
                <a:schemeClr val="accent2">
                  <a:alpha val="30000"/>
                </a:schemeClr>
              </a:gs>
              <a:gs pos="43000">
                <a:schemeClr val="accent2">
                  <a:alpha val="16000"/>
                </a:schemeClr>
              </a:gs>
              <a:gs pos="100000">
                <a:schemeClr val="accent2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6350" cap="rnd">
            <a:solidFill>
              <a:schemeClr val="accent1"/>
            </a:solidFill>
            <a:round/>
          </a:ln>
          <a:effectLst>
            <a:outerShdw blurRad="177800" algn="ctr" rotWithShape="0">
              <a:srgbClr val="65B4D5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3" name="半闭框 52"/>
          <p:cNvSpPr/>
          <p:nvPr>
            <p:custDataLst>
              <p:tags r:id="rId7"/>
            </p:custDataLst>
          </p:nvPr>
        </p:nvSpPr>
        <p:spPr>
          <a:xfrm rot="5400000" flipH="1">
            <a:off x="11108055" y="5699760"/>
            <a:ext cx="342900" cy="433070"/>
          </a:xfrm>
          <a:prstGeom prst="halfFrame">
            <a:avLst>
              <a:gd name="adj1" fmla="val 8991"/>
              <a:gd name="adj2" fmla="val 8991"/>
            </a:avLst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MiSans Normal" panose="00000500000000000000" charset="-122"/>
              <a:ea typeface="MiSans Normal" panose="00000500000000000000" charset="-122"/>
              <a:cs typeface="黑体" panose="02010609060101010101" charset="-122"/>
              <a:sym typeface="MiSans Normal" panose="00000500000000000000" charset="-122"/>
            </a:endParaRPr>
          </a:p>
        </p:txBody>
      </p:sp>
      <p:sp>
        <p:nvSpPr>
          <p:cNvPr id="54" name="梯形 53"/>
          <p:cNvSpPr/>
          <p:nvPr>
            <p:custDataLst>
              <p:tags r:id="rId8"/>
            </p:custDataLst>
          </p:nvPr>
        </p:nvSpPr>
        <p:spPr>
          <a:xfrm flipV="1">
            <a:off x="11202035" y="6087745"/>
            <a:ext cx="239395" cy="22860"/>
          </a:xfrm>
          <a:prstGeom prst="trapezoid">
            <a:avLst>
              <a:gd name="adj" fmla="val 49390"/>
            </a:avLst>
          </a:pr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 Normal" panose="00000500000000000000" charset="-122"/>
              <a:ea typeface="MiSans Normal" panose="00000500000000000000" charset="-122"/>
              <a:cs typeface="黑体" panose="02010609060101010101" charset="-122"/>
              <a:sym typeface="MiSans Normal" panose="00000500000000000000" charset="-122"/>
            </a:endParaRPr>
          </a:p>
        </p:txBody>
      </p:sp>
      <p:cxnSp>
        <p:nvCxnSpPr>
          <p:cNvPr id="69" name="直接连接符 68"/>
          <p:cNvCxnSpPr/>
          <p:nvPr>
            <p:custDataLst>
              <p:tags r:id="rId9"/>
            </p:custDataLst>
          </p:nvPr>
        </p:nvCxnSpPr>
        <p:spPr>
          <a:xfrm>
            <a:off x="6005830" y="5806440"/>
            <a:ext cx="0" cy="28956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>
            <p:custDataLst>
              <p:tags r:id="rId10"/>
            </p:custDataLst>
          </p:nvPr>
        </p:nvCxnSpPr>
        <p:spPr>
          <a:xfrm rot="16200000">
            <a:off x="6148070" y="5948680"/>
            <a:ext cx="0" cy="28956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>
            <p:custDataLst>
              <p:tags r:id="rId11"/>
            </p:custDataLst>
          </p:nvPr>
        </p:nvCxnSpPr>
        <p:spPr>
          <a:xfrm flipH="1" flipV="1">
            <a:off x="11509375" y="1757680"/>
            <a:ext cx="0" cy="28956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>
            <p:custDataLst>
              <p:tags r:id="rId12"/>
            </p:custDataLst>
          </p:nvPr>
        </p:nvCxnSpPr>
        <p:spPr>
          <a:xfrm rot="16200000" flipH="1" flipV="1">
            <a:off x="11367135" y="1615440"/>
            <a:ext cx="0" cy="28956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91" name="任意多边形 390"/>
          <p:cNvSpPr/>
          <p:nvPr>
            <p:custDataLst>
              <p:tags r:id="rId13"/>
            </p:custDataLst>
          </p:nvPr>
        </p:nvSpPr>
        <p:spPr>
          <a:xfrm>
            <a:off x="713740" y="6055995"/>
            <a:ext cx="1547495" cy="76200"/>
          </a:xfrm>
          <a:custGeom>
            <a:avLst/>
            <a:gdLst>
              <a:gd name="adj" fmla="val 25000"/>
              <a:gd name="maxAdj" fmla="*/ 100000 w ss"/>
              <a:gd name="a" fmla="pin 0 adj maxAdj"/>
              <a:gd name="x1" fmla="*/ ss a 200000"/>
              <a:gd name="x2" fmla="*/ ss a 100000"/>
              <a:gd name="x6" fmla="+- r 0 x1"/>
              <a:gd name="x5" fmla="+- r 0 x2"/>
              <a:gd name="x3" fmla="*/ x5 1 2"/>
              <a:gd name="x4" fmla="+- r 0 x3"/>
              <a:gd name="il" fmla="*/ wd2 a maxAdj"/>
              <a:gd name="q1" fmla="*/ 5 a maxAdj"/>
              <a:gd name="q2" fmla="+/ 1 q1 12"/>
              <a:gd name="il-1" fmla="*/ q2 w 1"/>
              <a:gd name="it" fmla="*/ q2 h 1"/>
              <a:gd name="ir" fmla="+- r 0 il-1"/>
              <a:gd name="ib" fmla="+- b 0 it"/>
              <a:gd name="q3" fmla="*/ h hc x2"/>
              <a:gd name="y1" fmla="pin 0 q3 h"/>
              <a:gd name="y2" fmla="+- b 0 y1"/>
            </a:gdLst>
            <a:ahLst/>
            <a:cxnLst>
              <a:cxn ang="3">
                <a:pos x="hc" y="y2"/>
              </a:cxn>
              <a:cxn ang="3">
                <a:pos x="x4" y="t"/>
              </a:cxn>
              <a:cxn ang="0">
                <a:pos x="x6" y="vc"/>
              </a:cxn>
              <a:cxn ang="cd4">
                <a:pos x="x3" y="b"/>
              </a:cxn>
              <a:cxn ang="cd4">
                <a:pos x="hc" y="y1"/>
              </a:cxn>
              <a:cxn ang="cd2">
                <a:pos x="x1" y="vc"/>
              </a:cxn>
            </a:cxnLst>
            <a:rect l="l" t="t" r="r" b="b"/>
            <a:pathLst>
              <a:path w="2437" h="120">
                <a:moveTo>
                  <a:pt x="0" y="120"/>
                </a:moveTo>
                <a:lnTo>
                  <a:pt x="30" y="0"/>
                </a:lnTo>
                <a:lnTo>
                  <a:pt x="172" y="0"/>
                </a:lnTo>
                <a:lnTo>
                  <a:pt x="142" y="120"/>
                </a:lnTo>
                <a:lnTo>
                  <a:pt x="0" y="120"/>
                </a:lnTo>
                <a:close/>
                <a:moveTo>
                  <a:pt x="226" y="120"/>
                </a:moveTo>
                <a:lnTo>
                  <a:pt x="256" y="0"/>
                </a:lnTo>
                <a:lnTo>
                  <a:pt x="398" y="0"/>
                </a:lnTo>
                <a:lnTo>
                  <a:pt x="368" y="120"/>
                </a:lnTo>
                <a:lnTo>
                  <a:pt x="226" y="120"/>
                </a:lnTo>
                <a:close/>
                <a:moveTo>
                  <a:pt x="453" y="120"/>
                </a:moveTo>
                <a:lnTo>
                  <a:pt x="483" y="0"/>
                </a:lnTo>
                <a:lnTo>
                  <a:pt x="625" y="0"/>
                </a:lnTo>
                <a:lnTo>
                  <a:pt x="595" y="120"/>
                </a:lnTo>
                <a:lnTo>
                  <a:pt x="453" y="120"/>
                </a:lnTo>
                <a:close/>
                <a:moveTo>
                  <a:pt x="679" y="120"/>
                </a:moveTo>
                <a:lnTo>
                  <a:pt x="709" y="0"/>
                </a:lnTo>
                <a:lnTo>
                  <a:pt x="851" y="0"/>
                </a:lnTo>
                <a:lnTo>
                  <a:pt x="821" y="120"/>
                </a:lnTo>
                <a:lnTo>
                  <a:pt x="679" y="120"/>
                </a:lnTo>
                <a:close/>
                <a:moveTo>
                  <a:pt x="906" y="120"/>
                </a:moveTo>
                <a:lnTo>
                  <a:pt x="936" y="0"/>
                </a:lnTo>
                <a:lnTo>
                  <a:pt x="1078" y="0"/>
                </a:lnTo>
                <a:lnTo>
                  <a:pt x="1048" y="120"/>
                </a:lnTo>
                <a:lnTo>
                  <a:pt x="906" y="120"/>
                </a:lnTo>
                <a:close/>
                <a:moveTo>
                  <a:pt x="1132" y="120"/>
                </a:moveTo>
                <a:lnTo>
                  <a:pt x="1162" y="0"/>
                </a:lnTo>
                <a:lnTo>
                  <a:pt x="1304" y="0"/>
                </a:lnTo>
                <a:lnTo>
                  <a:pt x="1274" y="120"/>
                </a:lnTo>
                <a:lnTo>
                  <a:pt x="1132" y="120"/>
                </a:lnTo>
                <a:close/>
                <a:moveTo>
                  <a:pt x="1359" y="120"/>
                </a:moveTo>
                <a:lnTo>
                  <a:pt x="1389" y="0"/>
                </a:lnTo>
                <a:lnTo>
                  <a:pt x="1531" y="0"/>
                </a:lnTo>
                <a:lnTo>
                  <a:pt x="1501" y="120"/>
                </a:lnTo>
                <a:lnTo>
                  <a:pt x="1359" y="120"/>
                </a:lnTo>
                <a:close/>
                <a:moveTo>
                  <a:pt x="1585" y="120"/>
                </a:moveTo>
                <a:lnTo>
                  <a:pt x="1615" y="0"/>
                </a:lnTo>
                <a:lnTo>
                  <a:pt x="1757" y="0"/>
                </a:lnTo>
                <a:lnTo>
                  <a:pt x="1727" y="120"/>
                </a:lnTo>
                <a:lnTo>
                  <a:pt x="1585" y="120"/>
                </a:lnTo>
                <a:close/>
                <a:moveTo>
                  <a:pt x="1812" y="120"/>
                </a:moveTo>
                <a:lnTo>
                  <a:pt x="1842" y="0"/>
                </a:lnTo>
                <a:lnTo>
                  <a:pt x="1984" y="0"/>
                </a:lnTo>
                <a:lnTo>
                  <a:pt x="1954" y="120"/>
                </a:lnTo>
                <a:lnTo>
                  <a:pt x="1812" y="120"/>
                </a:lnTo>
                <a:close/>
                <a:moveTo>
                  <a:pt x="2038" y="120"/>
                </a:moveTo>
                <a:lnTo>
                  <a:pt x="2068" y="0"/>
                </a:lnTo>
                <a:lnTo>
                  <a:pt x="2210" y="0"/>
                </a:lnTo>
                <a:lnTo>
                  <a:pt x="2180" y="120"/>
                </a:lnTo>
                <a:lnTo>
                  <a:pt x="2038" y="120"/>
                </a:lnTo>
                <a:close/>
                <a:moveTo>
                  <a:pt x="2265" y="120"/>
                </a:moveTo>
                <a:lnTo>
                  <a:pt x="2295" y="0"/>
                </a:lnTo>
                <a:lnTo>
                  <a:pt x="2437" y="0"/>
                </a:lnTo>
                <a:lnTo>
                  <a:pt x="2407" y="120"/>
                </a:lnTo>
                <a:lnTo>
                  <a:pt x="2265" y="120"/>
                </a:ln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0"/>
            <a:tileRect/>
          </a:gradFill>
          <a:ln>
            <a:noFill/>
          </a:ln>
          <a:effectLst>
            <a:outerShdw blurRad="127000" algn="ctr" rotWithShape="0">
              <a:srgbClr val="65B4D5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MiSans Normal" panose="00000500000000000000" charset="-122"/>
              <a:ea typeface="MiSans Normal" panose="00000500000000000000" charset="-122"/>
              <a:sym typeface="MiSans Normal" panose="00000500000000000000" charset="-122"/>
            </a:endParaRPr>
          </a:p>
        </p:txBody>
      </p:sp>
      <p:sp>
        <p:nvSpPr>
          <p:cNvPr id="84" name="任意多边形 83"/>
          <p:cNvSpPr/>
          <p:nvPr>
            <p:custDataLst>
              <p:tags r:id="rId14"/>
            </p:custDataLst>
          </p:nvPr>
        </p:nvSpPr>
        <p:spPr>
          <a:xfrm flipV="1">
            <a:off x="5987098" y="1752600"/>
            <a:ext cx="732155" cy="347663"/>
          </a:xfrm>
          <a:custGeom>
            <a:avLst/>
            <a:gdLst>
              <a:gd name="it" fmla="*/ h 7 12"/>
              <a:gd name="ir" fmla="*/ w 7 12"/>
              <a:gd name="ib" fmla="*/ h 11 12"/>
            </a:gdLst>
            <a:ahLst/>
            <a:cxnLst>
              <a:cxn ang="3">
                <a:pos x="l" y="t"/>
              </a:cxn>
              <a:cxn ang="cd2">
                <a:pos x="l" y="vc"/>
              </a:cxn>
              <a:cxn ang="cd4">
                <a:pos x="l" y="b"/>
              </a:cxn>
              <a:cxn ang="cd4">
                <a:pos x="hc" y="b"/>
              </a:cxn>
              <a:cxn ang="cd4">
                <a:pos x="r" y="b"/>
              </a:cxn>
              <a:cxn ang="0">
                <a:pos x="hc" y="vc"/>
              </a:cxn>
            </a:cxnLst>
            <a:rect l="l" t="t" r="r" b="b"/>
            <a:pathLst>
              <a:path w="1153" h="548">
                <a:moveTo>
                  <a:pt x="0" y="0"/>
                </a:moveTo>
                <a:lnTo>
                  <a:pt x="46" y="21"/>
                </a:lnTo>
                <a:lnTo>
                  <a:pt x="46" y="363"/>
                </a:lnTo>
                <a:lnTo>
                  <a:pt x="163" y="468"/>
                </a:lnTo>
                <a:lnTo>
                  <a:pt x="1049" y="468"/>
                </a:lnTo>
                <a:lnTo>
                  <a:pt x="1153" y="514"/>
                </a:lnTo>
                <a:lnTo>
                  <a:pt x="673" y="514"/>
                </a:lnTo>
                <a:lnTo>
                  <a:pt x="657" y="548"/>
                </a:lnTo>
                <a:lnTo>
                  <a:pt x="332" y="548"/>
                </a:lnTo>
                <a:lnTo>
                  <a:pt x="316" y="514"/>
                </a:lnTo>
                <a:lnTo>
                  <a:pt x="0" y="51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MiSans Normal" panose="00000500000000000000" charset="-122"/>
              <a:ea typeface="MiSans Normal" panose="00000500000000000000" charset="-122"/>
              <a:cs typeface="黑体" panose="02010609060101010101" charset="-122"/>
              <a:sym typeface="MiSans Normal" panose="00000500000000000000" charset="-122"/>
            </a:endParaRPr>
          </a:p>
        </p:txBody>
      </p:sp>
      <p:pic>
        <p:nvPicPr>
          <p:cNvPr id="93" name="图片 9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alphaModFix amt="25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22235" y="1669415"/>
            <a:ext cx="2199640" cy="231775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30870" y="1749425"/>
            <a:ext cx="1182370" cy="71755"/>
          </a:xfrm>
          <a:prstGeom prst="rect">
            <a:avLst/>
          </a:prstGeom>
        </p:spPr>
      </p:pic>
      <p:sp>
        <p:nvSpPr>
          <p:cNvPr id="95" name="菱形 94"/>
          <p:cNvSpPr/>
          <p:nvPr>
            <p:custDataLst>
              <p:tags r:id="rId18"/>
            </p:custDataLst>
          </p:nvPr>
        </p:nvSpPr>
        <p:spPr>
          <a:xfrm flipV="1">
            <a:off x="7670800" y="1776095"/>
            <a:ext cx="2302510" cy="17780"/>
          </a:xfrm>
          <a:prstGeom prst="diamond">
            <a:avLst/>
          </a:prstGeom>
          <a:gradFill>
            <a:gsLst>
              <a:gs pos="0">
                <a:schemeClr val="accent1">
                  <a:alpha val="10000"/>
                </a:schemeClr>
              </a:gs>
              <a:gs pos="100000">
                <a:schemeClr val="accent1">
                  <a:alpha val="10000"/>
                </a:schemeClr>
              </a:gs>
              <a:gs pos="50000">
                <a:srgbClr val="FFFFFF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 Normal" panose="00000500000000000000" charset="-122"/>
              <a:ea typeface="MiSans Normal" panose="00000500000000000000" charset="-122"/>
              <a:sym typeface="MiSans Normal" panose="00000500000000000000" charset="-122"/>
            </a:endParaRPr>
          </a:p>
        </p:txBody>
      </p:sp>
      <p:sp>
        <p:nvSpPr>
          <p:cNvPr id="3" name="矩形 2"/>
          <p:cNvSpPr/>
          <p:nvPr>
            <p:custDataLst>
              <p:tags r:id="rId19"/>
            </p:custDataLst>
          </p:nvPr>
        </p:nvSpPr>
        <p:spPr>
          <a:xfrm>
            <a:off x="6219190" y="1314450"/>
            <a:ext cx="5076190" cy="45243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脑肠轴：大脑与肠道双向通讯网络，依靠迷走神经、肠道菌群、神经递质、炎症因子、短链脂肪酸传递信号</a:t>
            </a:r>
            <a:endParaRPr lang="en-US" altLang="zh-CN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🔹 神经递质：90% 血清素产自肠道；肠道菌群可合成 </a:t>
            </a:r>
            <a:r>
              <a:rPr lang="en-US" altLang="zh-CN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GABA。</a:t>
            </a: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色氨酸有两条竞争通路：健康状态合成血清素；压力 / 炎症下转向犬尿氨酸通路，情绪易低落烦躁</a:t>
            </a:r>
            <a:endParaRPr lang="zh-CN" altLang="en-US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🔹 压力恶性循环：长期压力→皮质醇升高→肠道屏障受损、菌群失衡、慢性炎症→炎症信号传回大脑，加重焦虑敏感</a:t>
            </a:r>
            <a:endParaRPr lang="zh-CN" altLang="en-US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🔹 短链脂肪酸（膳食纤维发酵产物）：修复肠屏障、促进血清素合成、调节压力轴</a:t>
            </a:r>
            <a:endParaRPr lang="zh-CN" altLang="en-US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🔹 干预思路：优质蛋白、膳食纤维、</a:t>
            </a:r>
            <a:r>
              <a:rPr lang="en-US" altLang="zh-CN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B6、</a:t>
            </a: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镁、</a:t>
            </a:r>
            <a:r>
              <a:rPr lang="en-US" altLang="zh-CN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Omega-3 </a:t>
            </a: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养护肠道；配合腹式呼吸激活迷走神经，帮助身体自主合成情绪相关神经递质</a:t>
            </a:r>
            <a:endParaRPr lang="en-US" altLang="zh-CN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💡 核心金句：情绪不只发生在大脑，肠道健康通过脑肠轴影响压力感受；压力反过来损伤肠道，二者互相影响。</a:t>
            </a:r>
            <a:endParaRPr lang="zh-CN" altLang="en-US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2" name="图片 1" descr="肠道菌群-肠-脑轴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1940" y="1188720"/>
            <a:ext cx="5726430" cy="4866640"/>
          </a:xfrm>
          <a:prstGeom prst="rect">
            <a:avLst/>
          </a:prstGeom>
        </p:spPr>
      </p:pic>
    </p:spTree>
    <p:custDataLst>
      <p:tags r:id="rId2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压力传递的三大系统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02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397000"/>
            <a:ext cx="3429000" cy="4826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7" name="AutoShape 7"/>
          <p:cNvSpPr/>
          <p:nvPr/>
        </p:nvSpPr>
        <p:spPr>
          <a:xfrm>
            <a:off x="762000" y="1397000"/>
            <a:ext cx="3429000" cy="889000"/>
          </a:xfrm>
          <a:prstGeom prst="roundRect">
            <a:avLst>
              <a:gd name="adj" fmla="val 17142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8" name="AutoShape 8"/>
          <p:cNvSpPr/>
          <p:nvPr/>
        </p:nvSpPr>
        <p:spPr>
          <a:xfrm>
            <a:off x="762000" y="1587500"/>
            <a:ext cx="342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脑肠轴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079500" y="2540000"/>
            <a:ext cx="27940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90%信号从肠道→大脑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肠道菌群影响情绪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血清素95%来自肠道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相关营养素：</a:t>
            </a:r>
            <a:endParaRPr lang="en-US" sz="1600" b="1" i="0" u="none" strike="noStrike">
              <a:solidFill>
                <a:srgbClr val="3B82F6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益生菌、益生元、膳食纤维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381500" y="1397000"/>
            <a:ext cx="3429000" cy="4826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1" name="AutoShape 11"/>
          <p:cNvSpPr/>
          <p:nvPr/>
        </p:nvSpPr>
        <p:spPr>
          <a:xfrm>
            <a:off x="4381500" y="1397000"/>
            <a:ext cx="3429000" cy="889000"/>
          </a:xfrm>
          <a:prstGeom prst="roundRect">
            <a:avLst>
              <a:gd name="adj" fmla="val 17142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2" name="AutoShape 12"/>
          <p:cNvSpPr/>
          <p:nvPr/>
        </p:nvSpPr>
        <p:spPr>
          <a:xfrm>
            <a:off x="4381500" y="1587500"/>
            <a:ext cx="342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免疫系统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99000" y="2540000"/>
            <a:ext cx="27940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杏仁核活跃度↑29%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多巴胺分泌减少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认知功能下降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皮质醇分泌过多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相关营养素：</a:t>
            </a:r>
            <a:endParaRPr lang="en-US" sz="1600" b="1" i="0" u="none" strike="noStrike">
              <a:solidFill>
                <a:srgbClr val="FB923C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维生素C、锌、抗氧化剂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001000" y="1397000"/>
            <a:ext cx="3429000" cy="4826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5" name="AutoShape 15"/>
          <p:cNvSpPr/>
          <p:nvPr/>
        </p:nvSpPr>
        <p:spPr>
          <a:xfrm>
            <a:off x="8001000" y="1397000"/>
            <a:ext cx="3429000" cy="889000"/>
          </a:xfrm>
          <a:prstGeom prst="roundRect">
            <a:avLst>
              <a:gd name="adj" fmla="val 17142"/>
            </a:avLst>
          </a:prstGeom>
          <a:solidFill>
            <a:srgbClr val="EF444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6" name="AutoShape 16"/>
          <p:cNvSpPr/>
          <p:nvPr/>
        </p:nvSpPr>
        <p:spPr>
          <a:xfrm>
            <a:off x="8001000" y="1587500"/>
            <a:ext cx="342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神经内分泌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318500" y="2540000"/>
            <a:ext cx="27940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HPA轴持续激活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皮质醇长期升高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血糖波动大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情绪进入"战斗模式"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相关营养素：</a:t>
            </a:r>
            <a:endParaRPr lang="en-US" sz="1600" b="1" i="0" u="none" strike="noStrike">
              <a:solidFill>
                <a:srgbClr val="EF4444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B族维生素、镁、Omega-3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缓解压力和情绪的营养素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4826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E3C72">
                  <a:alpha val="100000"/>
                </a:srgbClr>
              </a:gs>
              <a:gs pos="100000">
                <a:srgbClr val="3B82F6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08000" y="1524000"/>
            <a:ext cx="4064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0" b="1" i="0" u="none" strike="noStrike">
                <a:solidFill>
                  <a:srgbClr val="FFFFFF">
                    <a:alpha val="14902"/>
                  </a:srgb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540000"/>
            <a:ext cx="2032000" cy="457200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PART THREE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302000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营养与抗压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4445000"/>
            <a:ext cx="762000" cy="50800"/>
          </a:xfrm>
          <a:prstGeom prst="roundRect">
            <a:avLst>
              <a:gd name="adj" fmla="val 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5588000" y="2286000"/>
            <a:ext cx="5588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  <a:defRPr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压力如何消耗营养素</a:t>
            </a:r>
            <a:endParaRPr lang="en-US" sz="1100"/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B族维生素：神经系统燃料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镁与维生素C：抗压主力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Omega-3与血糖稳定策略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zh-CN" alt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钙与维生素</a:t>
            </a:r>
            <a:r>
              <a:rPr lang="en-US" altLang="zh-CN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D：</a:t>
            </a:r>
            <a:r>
              <a:rPr lang="zh-CN" alt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情绪稳定的</a:t>
            </a:r>
            <a:r>
              <a:rPr lang="zh-CN" alt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基石</a:t>
            </a:r>
            <a:endParaRPr lang="zh-CN" alt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zh-CN" alt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锌与硒</a:t>
            </a:r>
            <a:r>
              <a:rPr lang="en-US" altLang="zh-CN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：</a:t>
            </a:r>
            <a:r>
              <a:rPr lang="zh-CN" alt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免疫</a:t>
            </a:r>
            <a:r>
              <a:rPr lang="zh-CN" alt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与抗氧化</a:t>
            </a:r>
            <a:endParaRPr lang="zh-CN" alt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zh-CN" alt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色氨酸与</a:t>
            </a:r>
            <a:r>
              <a:rPr lang="en-US" altLang="zh-CN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GABA：</a:t>
            </a:r>
            <a:r>
              <a:rPr lang="zh-CN" alt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情绪</a:t>
            </a:r>
            <a:r>
              <a:rPr lang="zh-CN" alt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神经递质</a:t>
            </a:r>
            <a:endParaRPr lang="zh-CN" alt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endParaRPr lang="zh-CN" alt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压力状态下，营养素消耗大幅增加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03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270000"/>
            <a:ext cx="10668000" cy="762000"/>
          </a:xfrm>
          <a:prstGeom prst="roundRect">
            <a:avLst>
              <a:gd name="adj" fmla="val 5000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1460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慢性压力 = 营养素的"隐形消耗战"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2413000"/>
            <a:ext cx="2540000" cy="355600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762000" y="2667000"/>
            <a:ext cx="254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B82F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2-5倍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342900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B族维生素消耗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4064000"/>
            <a:ext cx="203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皮质醇合成需要B族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神经传导加速消耗</a:t>
            </a:r>
            <a:endParaRPr lang="en-US" sz="1200" b="0" i="0" u="none" strike="noStrike">
              <a:solidFill>
                <a:srgbClr val="64748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需求显著上升</a:t>
            </a:r>
            <a:endParaRPr lang="en-US" sz="1200" b="0" i="0" u="none" strike="noStrike">
              <a:solidFill>
                <a:srgbClr val="64748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3556000" y="2413000"/>
            <a:ext cx="2540000" cy="355600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3556000" y="2667000"/>
            <a:ext cx="254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B923C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↑60%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810000" y="342900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镁的排泄增加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810000" y="4064000"/>
            <a:ext cx="203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压力增加肾脏排镁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镁是天然镇静剂</a:t>
            </a:r>
            <a:endParaRPr lang="en-US" sz="1200" b="0" i="0" u="none" strike="noStrike">
              <a:solidFill>
                <a:srgbClr val="64748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缺镁→焦虑、失眠</a:t>
            </a:r>
            <a:endParaRPr lang="en-US" sz="1200" b="0" i="0" u="none" strike="noStrike">
              <a:solidFill>
                <a:srgbClr val="64748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350000" y="2413000"/>
            <a:ext cx="2540000" cy="3556000"/>
          </a:xfrm>
          <a:prstGeom prst="roundRect">
            <a:avLst>
              <a:gd name="adj" fmla="val 6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350000" y="2667000"/>
            <a:ext cx="254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EF444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↑50%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604000" y="3429000"/>
            <a:ext cx="203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维生素C消耗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604000" y="4064000"/>
            <a:ext cx="203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肾上腺皮质富含维C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压力下大量消耗</a:t>
            </a:r>
            <a:endParaRPr lang="en-US" sz="1200" b="0" i="0" u="none" strike="noStrike">
              <a:solidFill>
                <a:srgbClr val="64748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免疫、抗压都靠它</a:t>
            </a:r>
            <a:endParaRPr lang="en-US" sz="1200" b="0" i="0" u="none" strike="noStrike">
              <a:solidFill>
                <a:srgbClr val="64748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9144000" y="2413000"/>
            <a:ext cx="2286000" cy="3556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9144000" y="2667000"/>
            <a:ext cx="228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A855F7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↑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398000" y="34290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抗氧化需求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398000" y="4064000"/>
            <a:ext cx="1778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压力产生自由基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需要更多抗氧化剂</a:t>
            </a:r>
            <a:endParaRPr lang="en-US" sz="1200" b="0" i="0" u="none" strike="noStrike">
              <a:solidFill>
                <a:srgbClr val="64748B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/>
                <a:ea typeface="Noto Sans SC"/>
                <a:cs typeface="Noto Sans SC"/>
                <a:sym typeface="Noto Sans SC"/>
              </a:rPr>
              <a:t>维E、类胡萝卜素等</a:t>
            </a:r>
            <a:endParaRPr lang="en-US" sz="1200" b="0" i="0" u="none" strike="noStrike">
              <a:solidFill>
                <a:srgbClr val="64748B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B族维生素 — 神经系统的燃料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03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397000"/>
            <a:ext cx="5334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7" name="AutoShape 7"/>
          <p:cNvSpPr/>
          <p:nvPr/>
        </p:nvSpPr>
        <p:spPr>
          <a:xfrm>
            <a:off x="1079500" y="1651000"/>
            <a:ext cx="4699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作用机制</a:t>
            </a:r>
            <a:endParaRPr lang="en-US" sz="24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079500" y="2286000"/>
            <a:ext cx="4699000" cy="368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67000"/>
              </a:lnSpc>
              <a:defRPr/>
            </a:pPr>
            <a:r>
              <a:rPr lang="en-US" sz="18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B1</a:t>
            </a: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— 维护神经系统正常功能</a:t>
            </a:r>
            <a:endParaRPr lang="en-US"/>
          </a:p>
          <a:p>
            <a:pPr marL="0" indent="0" algn="l">
              <a:lnSpc>
                <a:spcPct val="167000"/>
              </a:lnSpc>
            </a:pPr>
            <a:r>
              <a:rPr lang="en-US" sz="18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B3(烟酸)</a:t>
            </a: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— 维持血糖稳定，改善情绪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8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B5(泛酸)</a:t>
            </a: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— 肾上腺激素合成必需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8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B6</a:t>
            </a: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— 血清素、多巴胺合成原料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8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B12</a:t>
            </a: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— 神经髓鞘修复，抗抑郁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8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叶酸</a:t>
            </a:r>
            <a:r>
              <a:rPr lang="en-US" sz="18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— 同型半胱氨酸代谢，情绪稳定</a:t>
            </a:r>
            <a:endParaRPr lang="en-US" sz="18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477000" y="1397000"/>
            <a:ext cx="4953000" cy="4826000"/>
          </a:xfrm>
          <a:prstGeom prst="roundRect">
            <a:avLst>
              <a:gd name="adj" fmla="val 3157"/>
            </a:avLst>
          </a:prstGeom>
          <a:solidFill>
            <a:srgbClr val="FEF2F2">
              <a:alpha val="100000"/>
            </a:srgbClr>
          </a:solidFill>
          <a:ln w="12700" cap="flat" cmpd="sng">
            <a:solidFill>
              <a:srgbClr val="EF444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800"/>
          </a:p>
        </p:txBody>
      </p:sp>
      <p:sp>
        <p:nvSpPr>
          <p:cNvPr id="10" name="AutoShape 10"/>
          <p:cNvSpPr/>
          <p:nvPr/>
        </p:nvSpPr>
        <p:spPr>
          <a:xfrm>
            <a:off x="6794500" y="16510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缺乏时的表现</a:t>
            </a:r>
            <a:endParaRPr lang="en-US" sz="2400" b="1" i="0" u="none" strike="noStrike">
              <a:solidFill>
                <a:srgbClr val="EF4444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794500" y="2286000"/>
            <a:ext cx="4318000" cy="368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67000"/>
              </a:lnSpc>
              <a:defRPr/>
            </a:pPr>
            <a:r>
              <a:rPr lang="en-US" sz="1800" b="0" i="0" u="none" strike="noStrike">
                <a:solidFill>
                  <a:srgbClr val="7F1D1D"/>
                </a:solidFill>
                <a:latin typeface="Noto Sans SC"/>
                <a:ea typeface="Noto Sans SC"/>
                <a:cs typeface="Noto Sans SC"/>
                <a:sym typeface="Noto Sans SC"/>
              </a:rPr>
              <a:t>• 情绪波动大、易怒</a:t>
            </a:r>
            <a:endParaRPr lang="en-US"/>
          </a:p>
          <a:p>
            <a:pPr marL="0" indent="0" algn="l">
              <a:lnSpc>
                <a:spcPct val="167000"/>
              </a:lnSpc>
            </a:pPr>
            <a:r>
              <a:rPr lang="en-US" sz="1800" b="0" i="0" u="none" strike="noStrike">
                <a:solidFill>
                  <a:srgbClr val="7F1D1D"/>
                </a:solidFill>
                <a:latin typeface="Noto Sans SC"/>
                <a:ea typeface="Noto Sans SC"/>
                <a:cs typeface="Noto Sans SC"/>
                <a:sym typeface="Noto Sans SC"/>
              </a:rPr>
              <a:t>• 疲劳、精力不足</a:t>
            </a:r>
            <a:endParaRPr lang="en-US" sz="1800" b="0" i="0" u="none" strike="noStrike">
              <a:solidFill>
                <a:srgbClr val="7F1D1D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800" b="0" i="0" u="none" strike="noStrike">
                <a:solidFill>
                  <a:srgbClr val="7F1D1D"/>
                </a:solidFill>
                <a:latin typeface="Noto Sans SC"/>
                <a:ea typeface="Noto Sans SC"/>
                <a:cs typeface="Noto Sans SC"/>
                <a:sym typeface="Noto Sans SC"/>
              </a:rPr>
              <a:t>• 睡眠质量差</a:t>
            </a:r>
            <a:endParaRPr lang="en-US" sz="1800" b="0" i="0" u="none" strike="noStrike">
              <a:solidFill>
                <a:srgbClr val="7F1D1D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800" b="0" i="0" u="none" strike="noStrike">
                <a:solidFill>
                  <a:srgbClr val="7F1D1D"/>
                </a:solidFill>
                <a:latin typeface="Noto Sans SC"/>
                <a:ea typeface="Noto Sans SC"/>
                <a:cs typeface="Noto Sans SC"/>
                <a:sym typeface="Noto Sans SC"/>
              </a:rPr>
              <a:t>• 记忆力下降</a:t>
            </a:r>
            <a:endParaRPr lang="en-US" sz="1800" b="0" i="0" u="none" strike="noStrike">
              <a:solidFill>
                <a:srgbClr val="7F1D1D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800" b="0" i="0" u="none" strike="noStrike">
                <a:solidFill>
                  <a:srgbClr val="7F1D1D"/>
                </a:solidFill>
                <a:latin typeface="Noto Sans SC"/>
                <a:ea typeface="Noto Sans SC"/>
                <a:cs typeface="Noto Sans SC"/>
                <a:sym typeface="Noto Sans SC"/>
              </a:rPr>
              <a:t>• 抑郁、焦虑风险增加</a:t>
            </a:r>
            <a:endParaRPr lang="en-US" sz="1800" b="0" i="0" u="none" strike="noStrike">
              <a:solidFill>
                <a:srgbClr val="7F1D1D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67000"/>
              </a:lnSpc>
            </a:pPr>
            <a:r>
              <a:rPr lang="en-US" sz="1800" b="0" i="0" u="none" strike="noStrike">
                <a:solidFill>
                  <a:srgbClr val="7F1D1D"/>
                </a:solidFill>
                <a:latin typeface="Noto Sans SC"/>
                <a:ea typeface="Noto Sans SC"/>
                <a:cs typeface="Noto Sans SC"/>
                <a:sym typeface="Noto Sans SC"/>
              </a:rPr>
              <a:t>• 同型半胱氨酸升高</a:t>
            </a:r>
            <a:endParaRPr lang="en-US" sz="1800" b="0" i="0" u="none" strike="noStrike">
              <a:solidFill>
                <a:srgbClr val="7F1D1D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镁与维生素C — 抗压双剑客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03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397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7" name="AutoShape 7"/>
          <p:cNvSpPr/>
          <p:nvPr/>
        </p:nvSpPr>
        <p:spPr>
          <a:xfrm>
            <a:off x="762000" y="1397000"/>
            <a:ext cx="5207000" cy="762000"/>
          </a:xfrm>
          <a:prstGeom prst="roundRect">
            <a:avLst>
              <a:gd name="adj" fmla="val 20000"/>
            </a:avLst>
          </a:prstGeom>
          <a:solidFill>
            <a:srgbClr val="A855F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8" name="AutoShape 8"/>
          <p:cNvSpPr/>
          <p:nvPr/>
        </p:nvSpPr>
        <p:spPr>
          <a:xfrm>
            <a:off x="762000" y="1587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镁 — 天然镇静剂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079500" y="2413000"/>
            <a:ext cx="457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1" i="0" u="none" strike="noStrike">
                <a:solidFill>
                  <a:srgbClr val="A855F7"/>
                </a:solidFill>
                <a:latin typeface="Noto Sans SC"/>
                <a:ea typeface="Noto Sans SC"/>
                <a:cs typeface="Noto Sans SC"/>
                <a:sym typeface="Noto Sans SC"/>
              </a:rPr>
              <a:t>作用：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调节神经兴奋性，放松肌肉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作为GABA受体激动剂，抗焦虑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改善睡眠质量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稳定血压和心率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A855F7"/>
                </a:solidFill>
                <a:latin typeface="Noto Sans SC"/>
                <a:ea typeface="Noto Sans SC"/>
                <a:cs typeface="Noto Sans SC"/>
                <a:sym typeface="Noto Sans SC"/>
              </a:rPr>
              <a:t>压力下消耗：</a:t>
            </a:r>
            <a:endParaRPr lang="en-US" sz="1600" b="1" i="0" u="none" strike="noStrike">
              <a:solidFill>
                <a:srgbClr val="A855F7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压力增加肾脏排镁约60%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缺镁 → 焦虑、失眠、肌肉紧张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23000" y="1397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1" name="AutoShape 11"/>
          <p:cNvSpPr/>
          <p:nvPr/>
        </p:nvSpPr>
        <p:spPr>
          <a:xfrm>
            <a:off x="6223000" y="1397000"/>
            <a:ext cx="5207000" cy="762000"/>
          </a:xfrm>
          <a:prstGeom prst="roundRect">
            <a:avLst>
              <a:gd name="adj" fmla="val 20000"/>
            </a:avLst>
          </a:prstGeom>
          <a:solidFill>
            <a:srgbClr val="EF444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2" name="AutoShape 12"/>
          <p:cNvSpPr/>
          <p:nvPr/>
        </p:nvSpPr>
        <p:spPr>
          <a:xfrm>
            <a:off x="6223000" y="1587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维生素C — 肾上腺护卫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540500" y="2413000"/>
            <a:ext cx="457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作用：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肾上腺皮质富含维C，合成皮质醇必需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强大抗氧化，清除压力自由基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增强免疫力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促进胶原蛋白合成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EF4444"/>
                </a:solidFill>
                <a:latin typeface="Noto Sans SC"/>
                <a:ea typeface="Noto Sans SC"/>
                <a:cs typeface="Noto Sans SC"/>
                <a:sym typeface="Noto Sans SC"/>
              </a:rPr>
              <a:t>压力下消耗：</a:t>
            </a:r>
            <a:endParaRPr lang="en-US" sz="1600" b="1" i="0" u="none" strike="noStrike">
              <a:solidFill>
                <a:srgbClr val="EF4444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压力时肾上腺维C大量消耗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大剂量维C有助于抗压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Omega-3 与血糖稳定策略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03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397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7" name="AutoShape 7"/>
          <p:cNvSpPr/>
          <p:nvPr/>
        </p:nvSpPr>
        <p:spPr>
          <a:xfrm>
            <a:off x="762000" y="1397000"/>
            <a:ext cx="5207000" cy="762000"/>
          </a:xfrm>
          <a:prstGeom prst="roundRect">
            <a:avLst>
              <a:gd name="adj" fmla="val 2000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8" name="AutoShape 8"/>
          <p:cNvSpPr/>
          <p:nvPr/>
        </p:nvSpPr>
        <p:spPr>
          <a:xfrm>
            <a:off x="762000" y="1587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Omega-3 (EPA/DHA)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079500" y="2413000"/>
            <a:ext cx="457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EPA</a:t>
            </a: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— 抗炎、稳定情绪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减少神经炎症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临床证实抗抑郁效果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DHA</a:t>
            </a: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— 大脑结构脂肪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占大脑脂肪20%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神经细胞膜功能必需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改善认知、记忆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23000" y="1397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1" name="AutoShape 11"/>
          <p:cNvSpPr/>
          <p:nvPr/>
        </p:nvSpPr>
        <p:spPr>
          <a:xfrm>
            <a:off x="6223000" y="1397000"/>
            <a:ext cx="5207000" cy="762000"/>
          </a:xfrm>
          <a:prstGeom prst="roundRect">
            <a:avLst>
              <a:gd name="adj" fmla="val 2000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2" name="AutoShape 12"/>
          <p:cNvSpPr/>
          <p:nvPr/>
        </p:nvSpPr>
        <p:spPr>
          <a:xfrm>
            <a:off x="6223000" y="1587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血糖稳定 = 情绪稳定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540500" y="2413000"/>
            <a:ext cx="457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机制：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血糖波动 → 皮质醇升高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低血糖 → 焦虑、易怒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胰岛素抵抗 → 脑雾、情绪差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策略：</a:t>
            </a:r>
            <a:endParaRPr lang="en-US" sz="1600" b="1" i="0" u="none" strike="noStrike">
              <a:solidFill>
                <a:srgbClr val="FB923C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低GI饮食，减少精制糖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蛋白质+纤维搭配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少食多餐，稳定血糖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钙与维生素D — 情绪稳定的基石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03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397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7" name="AutoShape 7"/>
          <p:cNvSpPr/>
          <p:nvPr/>
        </p:nvSpPr>
        <p:spPr>
          <a:xfrm>
            <a:off x="762000" y="1397000"/>
            <a:ext cx="5207000" cy="762000"/>
          </a:xfrm>
          <a:prstGeom prst="roundRect">
            <a:avLst>
              <a:gd name="adj" fmla="val 2000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8" name="AutoShape 8"/>
          <p:cNvSpPr/>
          <p:nvPr/>
        </p:nvSpPr>
        <p:spPr>
          <a:xfrm>
            <a:off x="762000" y="1587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钙 — 神经传导稳定剂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079500" y="2413000"/>
            <a:ext cx="457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作用：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参与神经冲动传导，调节肌肉收缩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降低神经兴奋性，镇静安神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与镁协同：钙收缩、镁放松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帮助睡眠、缓解烦躁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压力影响：</a:t>
            </a:r>
            <a:endParaRPr lang="en-US" sz="1600" b="1" i="0" u="none" strike="noStrike">
              <a:solidFill>
                <a:srgbClr val="3B82F6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皮质醇增加钙的排泄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缺钙 → 焦虑、失眠、肌肉痉挛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23000" y="1397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1" name="AutoShape 11"/>
          <p:cNvSpPr/>
          <p:nvPr/>
        </p:nvSpPr>
        <p:spPr>
          <a:xfrm>
            <a:off x="6223000" y="1397000"/>
            <a:ext cx="5207000" cy="762000"/>
          </a:xfrm>
          <a:prstGeom prst="roundRect">
            <a:avLst>
              <a:gd name="adj" fmla="val 20000"/>
            </a:avLst>
          </a:prstGeom>
          <a:solidFill>
            <a:srgbClr val="FBBF2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2" name="AutoShape 12"/>
          <p:cNvSpPr/>
          <p:nvPr/>
        </p:nvSpPr>
        <p:spPr>
          <a:xfrm>
            <a:off x="6223000" y="1587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维生素D — 情绪阳光激素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540500" y="2413000"/>
            <a:ext cx="457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1" i="0" u="none" strike="noStrike">
                <a:solidFill>
                  <a:srgbClr val="FBBF24"/>
                </a:solidFill>
                <a:latin typeface="Noto Sans SC"/>
                <a:ea typeface="Noto Sans SC"/>
                <a:cs typeface="Noto Sans SC"/>
                <a:sym typeface="Noto Sans SC"/>
              </a:rPr>
              <a:t>作用：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大脑有维D受体，参与神经递质合成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缺乏维D与抑郁症显著相关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调节免疫，减少慢性炎症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促进钙吸收，骨健康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FBBF24"/>
                </a:solidFill>
                <a:latin typeface="Noto Sans SC"/>
                <a:ea typeface="Noto Sans SC"/>
                <a:cs typeface="Noto Sans SC"/>
                <a:sym typeface="Noto Sans SC"/>
              </a:rPr>
              <a:t>提示：</a:t>
            </a:r>
            <a:endParaRPr lang="en-US" sz="1600" b="1" i="0" u="none" strike="noStrike">
              <a:solidFill>
                <a:srgbClr val="FBBF24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室内工作者普遍缺乏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建议检测25(OH)D水平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锌与硒 — 免疫与抗氧化双核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03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397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7" name="AutoShape 7"/>
          <p:cNvSpPr/>
          <p:nvPr/>
        </p:nvSpPr>
        <p:spPr>
          <a:xfrm>
            <a:off x="762000" y="1397000"/>
            <a:ext cx="5207000" cy="762000"/>
          </a:xfrm>
          <a:prstGeom prst="roundRect">
            <a:avLst>
              <a:gd name="adj" fmla="val 20000"/>
            </a:avLst>
          </a:prstGeom>
          <a:solidFill>
            <a:srgbClr val="A855F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8" name="AutoShape 8"/>
          <p:cNvSpPr/>
          <p:nvPr/>
        </p:nvSpPr>
        <p:spPr>
          <a:xfrm>
            <a:off x="762000" y="1587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锌 — 免疫与认知的关键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079500" y="2413000"/>
            <a:ext cx="457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1" i="0" u="none" strike="noStrike">
                <a:solidFill>
                  <a:srgbClr val="A855F7"/>
                </a:solidFill>
                <a:latin typeface="Noto Sans SC"/>
                <a:ea typeface="Noto Sans SC"/>
                <a:cs typeface="Noto Sans SC"/>
                <a:sym typeface="Noto Sans SC"/>
              </a:rPr>
              <a:t>作用：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参与300+酶系统，免疫细胞必需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维持血脑屏障，保护大脑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参与神经递质代谢，改善情绪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促进伤口愈合、味觉食欲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A855F7"/>
                </a:solidFill>
                <a:latin typeface="Noto Sans SC"/>
                <a:ea typeface="Noto Sans SC"/>
                <a:cs typeface="Noto Sans SC"/>
                <a:sym typeface="Noto Sans SC"/>
              </a:rPr>
              <a:t>缺乏表现：</a:t>
            </a:r>
            <a:endParaRPr lang="en-US" sz="1600" b="1" i="0" u="none" strike="noStrike">
              <a:solidFill>
                <a:srgbClr val="A855F7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免疫力下降、反复感冒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情绪低落、认知迟钝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23000" y="1397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1" name="AutoShape 11"/>
          <p:cNvSpPr/>
          <p:nvPr/>
        </p:nvSpPr>
        <p:spPr>
          <a:xfrm>
            <a:off x="6223000" y="1397000"/>
            <a:ext cx="5207000" cy="762000"/>
          </a:xfrm>
          <a:prstGeom prst="roundRect">
            <a:avLst>
              <a:gd name="adj" fmla="val 2000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2" name="AutoShape 12"/>
          <p:cNvSpPr/>
          <p:nvPr/>
        </p:nvSpPr>
        <p:spPr>
          <a:xfrm>
            <a:off x="6223000" y="1587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硒 — 甲状腺与抗氧化卫士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540500" y="2413000"/>
            <a:ext cx="457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作用：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谷胱甘肽过氧化物酶核心成分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保护甲状腺，参与激素转化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清除自由基，减轻氧化应激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与维E协同抗氧化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缺乏表现：</a:t>
            </a:r>
            <a:endParaRPr lang="en-US" sz="1600" b="1" i="0" u="none" strike="noStrike">
              <a:solidFill>
                <a:srgbClr val="22C55E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甲状腺功能异常、疲劳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抗氧化能力下降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色氨酸与GABA</a:t>
            </a:r>
            <a:r>
              <a:rPr lang="zh-CN" altLang="en-US" sz="2600" b="1" i="0" u="none" strike="noStrike">
                <a:solidFill>
                  <a:srgbClr val="1E3C72"/>
                </a:solidFill>
                <a:latin typeface="Noto Sans SC"/>
                <a:ea typeface="宋体" charset="0"/>
                <a:cs typeface="Noto Sans SC"/>
                <a:sym typeface="Noto Sans SC"/>
              </a:rPr>
              <a:t>（</a:t>
            </a:r>
            <a:r>
              <a:rPr lang="en-US" altLang="zh-CN" sz="2600" b="1" i="0" u="none" strike="noStrike">
                <a:solidFill>
                  <a:srgbClr val="1E3C72"/>
                </a:solidFill>
                <a:latin typeface="Noto Sans SC"/>
                <a:ea typeface="宋体" charset="0"/>
                <a:cs typeface="Noto Sans SC"/>
                <a:sym typeface="Noto Sans SC"/>
              </a:rPr>
              <a:t>γ- </a:t>
            </a:r>
            <a:r>
              <a:rPr lang="zh-CN" altLang="en-US" sz="2600" b="1" i="0" u="none" strike="noStrike">
                <a:solidFill>
                  <a:srgbClr val="1E3C72"/>
                </a:solidFill>
                <a:latin typeface="Noto Sans SC"/>
                <a:ea typeface="宋体" charset="0"/>
                <a:cs typeface="Noto Sans SC"/>
                <a:sym typeface="Noto Sans SC"/>
              </a:rPr>
              <a:t>氨基丁酸</a:t>
            </a:r>
            <a:r>
              <a:rPr lang="zh-CN" altLang="en-US" sz="2600" b="1" i="0" u="none" strike="noStrike">
                <a:solidFill>
                  <a:srgbClr val="1E3C72"/>
                </a:solidFill>
                <a:latin typeface="Noto Sans SC"/>
                <a:ea typeface="宋体" charset="0"/>
                <a:cs typeface="Noto Sans SC"/>
                <a:sym typeface="Noto Sans SC"/>
              </a:rPr>
              <a:t>）</a:t>
            </a: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 — 情绪神经递质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03 PART</a:t>
            </a:r>
            <a:endParaRPr lang="en-US" sz="1100"/>
          </a:p>
        </p:txBody>
      </p:sp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762000" y="1397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7" name="AutoShape 7"/>
          <p:cNvSpPr/>
          <p:nvPr>
            <p:custDataLst>
              <p:tags r:id="rId2"/>
            </p:custDataLst>
          </p:nvPr>
        </p:nvSpPr>
        <p:spPr>
          <a:xfrm>
            <a:off x="762000" y="1397000"/>
            <a:ext cx="5207000" cy="762000"/>
          </a:xfrm>
          <a:prstGeom prst="roundRect">
            <a:avLst>
              <a:gd name="adj" fmla="val 2000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8" name="AutoShape 8"/>
          <p:cNvSpPr/>
          <p:nvPr>
            <p:custDataLst>
              <p:tags r:id="rId3"/>
            </p:custDataLst>
          </p:nvPr>
        </p:nvSpPr>
        <p:spPr>
          <a:xfrm>
            <a:off x="762000" y="1587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色氨酸 — 快乐血清素前体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>
            <p:custDataLst>
              <p:tags r:id="rId4"/>
            </p:custDataLst>
          </p:nvPr>
        </p:nvSpPr>
        <p:spPr>
          <a:xfrm>
            <a:off x="1079500" y="2413000"/>
            <a:ext cx="457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作用机制：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必需氨基酸，血清素(5-HT)前体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血清素 → 褪黑素，改善睡眠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维持情绪稳定、减少焦虑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需要B6、叶酸、维C辅助转化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食物来源：</a:t>
            </a:r>
            <a:endParaRPr lang="en-US" sz="1600" b="1" i="0" u="none" strike="noStrike">
              <a:solidFill>
                <a:srgbClr val="3B82F6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火鸡、鸡蛋、奶制品、坚果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>
            <p:custDataLst>
              <p:tags r:id="rId5"/>
            </p:custDataLst>
          </p:nvPr>
        </p:nvSpPr>
        <p:spPr>
          <a:xfrm>
            <a:off x="6223000" y="1397000"/>
            <a:ext cx="5207000" cy="4826000"/>
          </a:xfrm>
          <a:prstGeom prst="roundRect">
            <a:avLst>
              <a:gd name="adj" fmla="val 3157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1" name="AutoShape 11"/>
          <p:cNvSpPr/>
          <p:nvPr>
            <p:custDataLst>
              <p:tags r:id="rId6"/>
            </p:custDataLst>
          </p:nvPr>
        </p:nvSpPr>
        <p:spPr>
          <a:xfrm>
            <a:off x="6223000" y="1397000"/>
            <a:ext cx="5207000" cy="762000"/>
          </a:xfrm>
          <a:prstGeom prst="roundRect">
            <a:avLst>
              <a:gd name="adj" fmla="val 20000"/>
            </a:avLst>
          </a:prstGeom>
          <a:solidFill>
            <a:srgbClr val="A855F7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2" name="AutoShape 12"/>
          <p:cNvSpPr/>
          <p:nvPr>
            <p:custDataLst>
              <p:tags r:id="rId7"/>
            </p:custDataLst>
          </p:nvPr>
        </p:nvSpPr>
        <p:spPr>
          <a:xfrm>
            <a:off x="6223000" y="1587500"/>
            <a:ext cx="520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GABA — 大脑天然镇静剂</a:t>
            </a:r>
            <a:endParaRPr lang="en-US" sz="2400" b="1" i="0" u="none" strike="noStrike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3" name="AutoShape 13"/>
          <p:cNvSpPr/>
          <p:nvPr>
            <p:custDataLst>
              <p:tags r:id="rId8"/>
            </p:custDataLst>
          </p:nvPr>
        </p:nvSpPr>
        <p:spPr>
          <a:xfrm>
            <a:off x="6540500" y="2413000"/>
            <a:ext cx="457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8000"/>
              </a:lnSpc>
              <a:defRPr/>
            </a:pPr>
            <a:r>
              <a:rPr lang="en-US" sz="1600" b="1" i="0" u="none" strike="noStrike">
                <a:solidFill>
                  <a:srgbClr val="A855F7"/>
                </a:solidFill>
                <a:latin typeface="Noto Sans SC"/>
                <a:ea typeface="Noto Sans SC"/>
                <a:cs typeface="Noto Sans SC"/>
                <a:sym typeface="Noto Sans SC"/>
              </a:rPr>
              <a:t>作用机制：</a:t>
            </a:r>
            <a:endParaRPr lang="en-US" sz="1200"/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主要抑制性神经递质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降低神经元兴奋性，抗焦虑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镁是GABA受体激动剂，协同作用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缓解紧张、放松身心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l">
              <a:lnSpc>
                <a:spcPct val="158000"/>
              </a:lnSpc>
              <a:buFont typeface="Arial" panose="020B0604020202090204" pitchFamily="34" charset="0"/>
              <a:buNone/>
            </a:pPr>
            <a:r>
              <a:rPr lang="en-US" sz="1600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</a:t>
            </a:r>
            <a:r>
              <a:rPr lang="zh-CN" alt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原料是谷氨酸，合成需要 </a:t>
            </a:r>
            <a:r>
              <a:rPr lang="en-US" altLang="zh-CN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B6；</a:t>
            </a:r>
            <a:r>
              <a:rPr lang="zh-CN" alt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压力大会影响合成能力</a:t>
            </a:r>
            <a:endParaRPr sz="1600"/>
          </a:p>
          <a:p>
            <a:pPr marL="0" indent="0" algn="l">
              <a:lnSpc>
                <a:spcPct val="158000"/>
              </a:lnSpc>
            </a:pPr>
            <a:r>
              <a:rPr lang="en-US" sz="1600" b="1" i="0" u="none" strike="noStrike">
                <a:solidFill>
                  <a:srgbClr val="A855F7"/>
                </a:solidFill>
                <a:latin typeface="Noto Sans SC"/>
                <a:ea typeface="Noto Sans SC"/>
                <a:cs typeface="Noto Sans SC"/>
                <a:sym typeface="Noto Sans SC"/>
              </a:rPr>
              <a:t>缺乏表现：</a:t>
            </a:r>
            <a:endParaRPr lang="en-US" sz="1600" b="1" i="0" u="none" strike="noStrike">
              <a:solidFill>
                <a:srgbClr val="A855F7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神经紧张、焦虑不安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• 入睡困难、思虑过多</a:t>
            </a:r>
            <a:endParaRPr lang="en-US" sz="16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4826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1E3C72">
                  <a:alpha val="100000"/>
                </a:srgbClr>
              </a:gs>
              <a:gs pos="100000">
                <a:srgbClr val="FB923C">
                  <a:alpha val="100000"/>
                </a:srgbClr>
              </a:gs>
            </a:gsLst>
            <a:lin ang="27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508000" y="1524000"/>
            <a:ext cx="4064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0" b="1" i="0" u="none" strike="noStrike">
                <a:solidFill>
                  <a:srgbClr val="FFFFFF">
                    <a:alpha val="14902"/>
                  </a:srgbClr>
                </a:solidFill>
                <a:latin typeface="Century Gothic"/>
                <a:ea typeface="Century Gothic"/>
                <a:cs typeface="Century Gothic"/>
                <a:sym typeface="Century Gothi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540000"/>
            <a:ext cx="2032000" cy="457200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PART FOUR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302000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实战方案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4445000"/>
            <a:ext cx="762000" cy="508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5588000" y="2286000"/>
            <a:ext cx="5588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  <a:defRPr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日常减压三要素</a:t>
            </a:r>
            <a:endParaRPr lang="en-US" sz="1100"/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营养补充方案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个人行动清单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254000" indent="-254000" algn="l">
              <a:lnSpc>
                <a:spcPct val="183000"/>
              </a:lnSpc>
              <a:buClr>
                <a:srgbClr val="334155"/>
              </a:buClr>
              <a:buChar char="•"/>
            </a:pPr>
            <a:r>
              <a:rPr lang="en-US" sz="20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客户沟通要点</a:t>
            </a:r>
            <a:endParaRPr lang="en-US" sz="20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日常抗压三要素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04 PART</a:t>
            </a:r>
            <a:endParaRPr lang="en-US" sz="1100"/>
          </a:p>
        </p:txBody>
      </p:sp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762000" y="1397000"/>
            <a:ext cx="3429000" cy="4826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7" name="AutoShape 7"/>
          <p:cNvSpPr/>
          <p:nvPr>
            <p:custDataLst>
              <p:tags r:id="rId2"/>
            </p:custDataLst>
          </p:nvPr>
        </p:nvSpPr>
        <p:spPr>
          <a:xfrm>
            <a:off x="1841500" y="1778000"/>
            <a:ext cx="1270000" cy="1270000"/>
          </a:xfrm>
          <a:prstGeom prst="ellipse">
            <a:avLst/>
          </a:prstGeom>
          <a:solidFill>
            <a:srgbClr val="3B82F6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8" name="AutoShape 8"/>
          <p:cNvSpPr/>
          <p:nvPr>
            <p:custDataLst>
              <p:tags r:id="rId3"/>
            </p:custDataLst>
          </p:nvPr>
        </p:nvSpPr>
        <p:spPr>
          <a:xfrm>
            <a:off x="1841500" y="2095500"/>
            <a:ext cx="127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动</a:t>
            </a:r>
            <a:endParaRPr lang="en-US" sz="3600" b="1" i="0" u="none" strike="noStrike">
              <a:solidFill>
                <a:srgbClr val="3B82F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9" name="AutoShape 9"/>
          <p:cNvSpPr/>
          <p:nvPr>
            <p:custDataLst>
              <p:tags r:id="rId4"/>
            </p:custDataLst>
          </p:nvPr>
        </p:nvSpPr>
        <p:spPr>
          <a:xfrm>
            <a:off x="1016000" y="3429000"/>
            <a:ext cx="292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身体活动</a:t>
            </a:r>
            <a:endParaRPr lang="en-US" sz="24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>
            <p:custDataLst>
              <p:tags r:id="rId5"/>
            </p:custDataLst>
          </p:nvPr>
        </p:nvSpPr>
        <p:spPr>
          <a:xfrm>
            <a:off x="1016000" y="4064000"/>
            <a:ext cx="2921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8000"/>
              </a:lnSpc>
              <a:defRPr/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每周3-5次有氧运动</a:t>
            </a:r>
            <a:endParaRPr lang="en-US" sz="1200"/>
          </a:p>
          <a:p>
            <a:pPr marL="0" indent="0" algn="ctr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每次30分钟以上</a:t>
            </a:r>
            <a:endParaRPr lang="en-US" sz="1600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快走、跑步、游泳</a:t>
            </a:r>
            <a:endParaRPr lang="en-US" sz="1600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运动是天然抗抑郁药</a:t>
            </a:r>
            <a:endParaRPr lang="en-US" sz="1600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1" name="AutoShape 11"/>
          <p:cNvSpPr/>
          <p:nvPr>
            <p:custDataLst>
              <p:tags r:id="rId6"/>
            </p:custDataLst>
          </p:nvPr>
        </p:nvSpPr>
        <p:spPr>
          <a:xfrm>
            <a:off x="4381500" y="1397000"/>
            <a:ext cx="3429000" cy="48260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2" name="AutoShape 12"/>
          <p:cNvSpPr/>
          <p:nvPr>
            <p:custDataLst>
              <p:tags r:id="rId7"/>
            </p:custDataLst>
          </p:nvPr>
        </p:nvSpPr>
        <p:spPr>
          <a:xfrm>
            <a:off x="5461000" y="1778000"/>
            <a:ext cx="1270000" cy="1270000"/>
          </a:xfrm>
          <a:prstGeom prst="ellipse">
            <a:avLst/>
          </a:prstGeom>
          <a:solidFill>
            <a:srgbClr val="FB923C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3" name="AutoShape 13"/>
          <p:cNvSpPr/>
          <p:nvPr>
            <p:custDataLst>
              <p:tags r:id="rId8"/>
            </p:custDataLst>
          </p:nvPr>
        </p:nvSpPr>
        <p:spPr>
          <a:xfrm>
            <a:off x="5461000" y="2095500"/>
            <a:ext cx="127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B923C"/>
                </a:solidFill>
                <a:latin typeface="Noto Sans SC"/>
                <a:ea typeface="Noto Sans SC"/>
                <a:cs typeface="Noto Sans SC"/>
                <a:sym typeface="Noto Sans SC"/>
              </a:rPr>
              <a:t>眠</a:t>
            </a:r>
            <a:endParaRPr lang="en-US" sz="3600" b="1" i="0" u="none" strike="noStrike">
              <a:solidFill>
                <a:srgbClr val="FB923C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14"/>
          <p:cNvSpPr/>
          <p:nvPr>
            <p:custDataLst>
              <p:tags r:id="rId9"/>
            </p:custDataLst>
          </p:nvPr>
        </p:nvSpPr>
        <p:spPr>
          <a:xfrm>
            <a:off x="4635500" y="3429000"/>
            <a:ext cx="292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优质睡眠</a:t>
            </a:r>
            <a:endParaRPr lang="en-US" sz="24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5" name="AutoShape 15"/>
          <p:cNvSpPr/>
          <p:nvPr>
            <p:custDataLst>
              <p:tags r:id="rId10"/>
            </p:custDataLst>
          </p:nvPr>
        </p:nvSpPr>
        <p:spPr>
          <a:xfrm>
            <a:off x="4635500" y="4064000"/>
            <a:ext cx="2921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8000"/>
              </a:lnSpc>
              <a:defRPr/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每天7-8小时</a:t>
            </a:r>
            <a:endParaRPr lang="en-US" sz="1200"/>
          </a:p>
          <a:p>
            <a:pPr marL="0" indent="0" algn="ctr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固定作息时间</a:t>
            </a:r>
            <a:endParaRPr lang="en-US" sz="1600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睡前1小时远离屏幕</a:t>
            </a:r>
            <a:endParaRPr lang="en-US" sz="1600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睡眠是最好的减压</a:t>
            </a:r>
            <a:endParaRPr lang="en-US" sz="1600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17"/>
          <p:cNvSpPr/>
          <p:nvPr>
            <p:custDataLst>
              <p:tags r:id="rId11"/>
            </p:custDataLst>
          </p:nvPr>
        </p:nvSpPr>
        <p:spPr>
          <a:xfrm>
            <a:off x="9080500" y="1778000"/>
            <a:ext cx="1270000" cy="1270000"/>
          </a:xfrm>
          <a:prstGeom prst="ellipse">
            <a:avLst/>
          </a:prstGeom>
          <a:solidFill>
            <a:srgbClr val="A855F7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1600"/>
          </a:p>
        </p:txBody>
      </p:sp>
      <p:sp>
        <p:nvSpPr>
          <p:cNvPr id="18" name="AutoShape 18"/>
          <p:cNvSpPr/>
          <p:nvPr>
            <p:custDataLst>
              <p:tags r:id="rId12"/>
            </p:custDataLst>
          </p:nvPr>
        </p:nvSpPr>
        <p:spPr>
          <a:xfrm>
            <a:off x="9080500" y="2095500"/>
            <a:ext cx="127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A855F7"/>
                </a:solidFill>
                <a:latin typeface="Noto Sans SC"/>
                <a:ea typeface="Noto Sans SC"/>
                <a:cs typeface="Noto Sans SC"/>
                <a:sym typeface="Noto Sans SC"/>
              </a:rPr>
              <a:t>补</a:t>
            </a:r>
            <a:endParaRPr lang="en-US" sz="3600" b="1" i="0" u="none" strike="noStrike">
              <a:solidFill>
                <a:srgbClr val="A855F7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9" name="AutoShape 19"/>
          <p:cNvSpPr/>
          <p:nvPr>
            <p:custDataLst>
              <p:tags r:id="rId13"/>
            </p:custDataLst>
          </p:nvPr>
        </p:nvSpPr>
        <p:spPr>
          <a:xfrm>
            <a:off x="8255000" y="3429000"/>
            <a:ext cx="292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营养补充</a:t>
            </a:r>
            <a:endParaRPr lang="en-US" sz="2400" b="1" i="0" u="none" strike="noStrike">
              <a:solidFill>
                <a:srgbClr val="1E3C72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20" name="AutoShape 20"/>
          <p:cNvSpPr/>
          <p:nvPr>
            <p:custDataLst>
              <p:tags r:id="rId14"/>
            </p:custDataLst>
          </p:nvPr>
        </p:nvSpPr>
        <p:spPr>
          <a:xfrm>
            <a:off x="8255000" y="4064000"/>
            <a:ext cx="2921000" cy="21755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8000"/>
              </a:lnSpc>
              <a:defRPr/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基础营养套餐（</a:t>
            </a:r>
            <a:r>
              <a:rPr lang="zh-CN" alt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优质蛋白质</a:t>
            </a: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）</a:t>
            </a:r>
            <a:endParaRPr lang="en-US" sz="1200"/>
          </a:p>
          <a:p>
            <a:pPr marL="0" indent="0" algn="ctr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B族+镁+维C加强</a:t>
            </a:r>
            <a:endParaRPr lang="en-US" sz="1600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Omega-3鱼油</a:t>
            </a:r>
            <a:endParaRPr lang="en-US" sz="1600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600" b="0" i="0" u="none" strike="noStrike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益生菌养护肠道</a:t>
            </a:r>
            <a:endParaRPr lang="en-US" sz="1600" b="0" i="0" u="none" strike="noStrike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</a:t>
            </a:r>
            <a:r>
              <a:rPr lang="zh-CN" altLang="en-US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钙镁片</a:t>
            </a:r>
            <a:r>
              <a:rPr lang="en-US" altLang="zh-CN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+</a:t>
            </a:r>
            <a:r>
              <a:rPr lang="zh-CN" altLang="en-US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维生素</a:t>
            </a:r>
            <a:r>
              <a:rPr lang="en-US" altLang="zh-CN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D</a:t>
            </a:r>
            <a:endParaRPr lang="en-US" altLang="zh-CN" sz="1600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• </a:t>
            </a:r>
            <a:r>
              <a:rPr lang="zh-CN" altLang="en-US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锌</a:t>
            </a:r>
            <a:r>
              <a:rPr lang="en-US" altLang="zh-CN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+</a:t>
            </a:r>
            <a:r>
              <a:rPr lang="zh-CN" altLang="en-US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硒</a:t>
            </a:r>
            <a:r>
              <a:rPr lang="en-US" altLang="zh-CN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（</a:t>
            </a:r>
            <a:r>
              <a:rPr lang="zh-CN" altLang="en-US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协同作用</a:t>
            </a:r>
            <a:r>
              <a:rPr lang="en-US" altLang="zh-CN" sz="1600">
                <a:solidFill>
                  <a:srgbClr val="475569"/>
                </a:solidFill>
                <a:latin typeface="Noto Sans SC"/>
                <a:ea typeface="Noto Sans SC"/>
                <a:cs typeface="Noto Sans SC"/>
                <a:sym typeface="Noto Sans SC"/>
              </a:rPr>
              <a:t>）</a:t>
            </a:r>
            <a:endParaRPr lang="en-US" altLang="zh-CN" sz="1600">
              <a:solidFill>
                <a:srgbClr val="475569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76200" cy="889000"/>
          </a:xfrm>
          <a:prstGeom prst="roundRect">
            <a:avLst>
              <a:gd name="adj" fmla="val 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190500"/>
            <a:ext cx="889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1E3C72"/>
                </a:solidFill>
                <a:latin typeface="Noto Sans SC"/>
                <a:ea typeface="Noto Sans SC"/>
                <a:cs typeface="Noto Sans SC"/>
                <a:sym typeface="Noto Sans SC"/>
              </a:rPr>
              <a:t>本周行动清单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414000" y="317500"/>
            <a:ext cx="127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4A3B8"/>
                </a:solidFill>
                <a:latin typeface="Noto Sans SC"/>
                <a:ea typeface="Noto Sans SC"/>
                <a:cs typeface="Noto Sans SC"/>
                <a:sym typeface="Noto Sans SC"/>
              </a:rPr>
              <a:t>04 PART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270000" y="1397000"/>
            <a:ext cx="9652000" cy="4826000"/>
          </a:xfrm>
          <a:prstGeom prst="roundRect">
            <a:avLst>
              <a:gd name="adj" fmla="val 421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7" name="AutoShape 7"/>
          <p:cNvSpPr/>
          <p:nvPr/>
        </p:nvSpPr>
        <p:spPr>
          <a:xfrm>
            <a:off x="1778000" y="1778000"/>
            <a:ext cx="8890000" cy="406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92000"/>
              </a:lnSpc>
              <a:defRPr/>
            </a:pPr>
            <a:r>
              <a:rPr lang="en-US" sz="24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□</a:t>
            </a:r>
            <a:r>
              <a:rPr lang="en-US" sz="24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连续7天记录自己的压力/睡眠/情绪状态</a:t>
            </a:r>
            <a:endParaRPr lang="en-US" sz="1600"/>
          </a:p>
          <a:p>
            <a:pPr marL="0" indent="0" algn="l">
              <a:lnSpc>
                <a:spcPct val="192000"/>
              </a:lnSpc>
            </a:pPr>
            <a:r>
              <a:rPr lang="en-US" sz="24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□</a:t>
            </a:r>
            <a:r>
              <a:rPr lang="en-US" sz="24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每天30分钟有氧运动（快走即可）</a:t>
            </a:r>
            <a:endParaRPr lang="en-US" sz="24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92000"/>
              </a:lnSpc>
            </a:pPr>
            <a:r>
              <a:rPr lang="en-US" sz="24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□</a:t>
            </a:r>
            <a:r>
              <a:rPr lang="en-US" sz="24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固定睡觉时间，睡前1小时不看手机</a:t>
            </a:r>
            <a:endParaRPr lang="en-US" sz="24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92000"/>
              </a:lnSpc>
            </a:pPr>
            <a:r>
              <a:rPr lang="en-US" sz="24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□</a:t>
            </a:r>
            <a:r>
              <a:rPr lang="en-US" sz="24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检查自己的基础营养是否到位</a:t>
            </a:r>
            <a:endParaRPr lang="en-US" sz="24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92000"/>
              </a:lnSpc>
            </a:pPr>
            <a:r>
              <a:rPr lang="en-US" sz="24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□</a:t>
            </a:r>
            <a:r>
              <a:rPr lang="en-US" sz="24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减少精制糖，增加蛋白质和蔬菜</a:t>
            </a:r>
            <a:endParaRPr lang="en-US" sz="24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92000"/>
              </a:lnSpc>
            </a:pPr>
            <a:r>
              <a:rPr lang="en-US" sz="2400" b="1" i="0" u="none" strike="noStrike">
                <a:solidFill>
                  <a:srgbClr val="3B82F6"/>
                </a:solidFill>
                <a:latin typeface="Noto Sans SC"/>
                <a:ea typeface="Noto Sans SC"/>
                <a:cs typeface="Noto Sans SC"/>
                <a:sym typeface="Noto Sans SC"/>
              </a:rPr>
              <a:t>□</a:t>
            </a:r>
            <a:r>
              <a:rPr lang="en-US" sz="2400" b="0" i="0" u="none" strike="noStrike">
                <a:solidFill>
                  <a:srgbClr val="334155"/>
                </a:solidFill>
                <a:latin typeface="Noto Sans SC"/>
                <a:ea typeface="Noto Sans SC"/>
                <a:cs typeface="Noto Sans SC"/>
                <a:sym typeface="Noto Sans SC"/>
              </a:rPr>
              <a:t> 找一位伙伴互相监督打卡</a:t>
            </a:r>
            <a:endParaRPr lang="en-US" sz="2400" b="0" i="0" u="none" strike="noStrike">
              <a:solidFill>
                <a:srgbClr val="33415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"/>
            <a:ext cx="12192000" cy="68573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9"/>
            <a:ext cx="12192000" cy="68573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14185" r="14185"/>
          <a:stretch>
            <a:fillRect/>
          </a:stretch>
        </p:blipFill>
        <p:spPr>
          <a:xfrm>
            <a:off x="4823351" y="0"/>
            <a:ext cx="7368651" cy="6858000"/>
          </a:xfrm>
          <a:custGeom>
            <a:avLst/>
            <a:gdLst>
              <a:gd name="connsiteX0" fmla="*/ 846369 w 7017363"/>
              <a:gd name="connsiteY0" fmla="*/ 0 h 6858000"/>
              <a:gd name="connsiteX1" fmla="*/ 7017363 w 7017363"/>
              <a:gd name="connsiteY1" fmla="*/ 0 h 6858000"/>
              <a:gd name="connsiteX2" fmla="*/ 7017363 w 7017363"/>
              <a:gd name="connsiteY2" fmla="*/ 6858000 h 6858000"/>
              <a:gd name="connsiteX3" fmla="*/ 846369 w 7017363"/>
              <a:gd name="connsiteY3" fmla="*/ 6858000 h 6858000"/>
              <a:gd name="connsiteX4" fmla="*/ 846369 w 7017363"/>
              <a:gd name="connsiteY4" fmla="*/ 3435026 h 6858000"/>
              <a:gd name="connsiteX5" fmla="*/ 846369 w 7017363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17363" h="6858000">
                <a:moveTo>
                  <a:pt x="846369" y="0"/>
                </a:moveTo>
                <a:lnTo>
                  <a:pt x="7017363" y="0"/>
                </a:lnTo>
                <a:lnTo>
                  <a:pt x="7017363" y="6858000"/>
                </a:lnTo>
                <a:lnTo>
                  <a:pt x="846369" y="6858000"/>
                </a:lnTo>
                <a:cubicBezTo>
                  <a:pt x="846369" y="6858000"/>
                  <a:pt x="-1057961" y="6074573"/>
                  <a:pt x="846369" y="3435026"/>
                </a:cubicBezTo>
                <a:cubicBezTo>
                  <a:pt x="2750699" y="795480"/>
                  <a:pt x="846369" y="0"/>
                  <a:pt x="846369" y="0"/>
                </a:cubicBezTo>
                <a:close/>
              </a:path>
            </a:pathLst>
          </a:custGeom>
        </p:spPr>
      </p:pic>
      <p:sp>
        <p:nvSpPr>
          <p:cNvPr id="18" name="Title 6"/>
          <p:cNvSpPr txBox="1"/>
          <p:nvPr>
            <p:custDataLst>
              <p:tags r:id="rId3"/>
            </p:custDataLst>
          </p:nvPr>
        </p:nvSpPr>
        <p:spPr>
          <a:xfrm>
            <a:off x="762000" y="476673"/>
            <a:ext cx="3410373" cy="573278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b" anchorCtr="0">
            <a:normAutofit fontScale="90000" lnSpcReduction="20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665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蛋白质</a:t>
            </a:r>
            <a:r>
              <a:rPr altLang="zh-CN" sz="2665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 </a:t>
            </a:r>
            <a:r>
              <a:rPr lang="zh-CN" altLang="en-US" sz="1865" spc="4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维持身体组织、细胞和肌肉生长，增强免疫力</a:t>
            </a:r>
            <a:endParaRPr lang="zh-CN" altLang="en-US" sz="1865" spc="40" dirty="0">
              <a:ln w="3175">
                <a:noFill/>
                <a:prstDash val="dash"/>
              </a:ln>
              <a:solidFill>
                <a:schemeClr val="bg1">
                  <a:lumMod val="50000"/>
                </a:schemeClr>
              </a:solidFill>
              <a:uFillTx/>
              <a:latin typeface="Alibaba PuHuiTi Regular" panose="00020600040101010101" charset="-122"/>
              <a:ea typeface="Alibaba PuHuiTi Regular" panose="00020600040101010101" charset="-122"/>
              <a:cs typeface="微软雅黑" charset="-122"/>
              <a:sym typeface="+mn-ea"/>
            </a:endParaRPr>
          </a:p>
          <a:p>
            <a:pPr marL="0" lvl="0" indent="0" algn="l" fontAlgn="auto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665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脂肪</a:t>
            </a:r>
            <a:r>
              <a:rPr altLang="zh-CN" sz="2665" b="1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Bold" panose="00020600040101010101" charset="-122"/>
                <a:ea typeface="Alibaba PuHuiTi Bold" panose="00020600040101010101" charset="-122"/>
                <a:cs typeface="微软雅黑" charset="-122"/>
                <a:sym typeface="+mn-ea"/>
              </a:rPr>
              <a:t> </a:t>
            </a:r>
            <a:r>
              <a:rPr lang="zh-CN" altLang="en-US" sz="1735" spc="4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提供能量，维持体温，保护内脏器官</a:t>
            </a:r>
            <a:endParaRPr lang="zh-CN" altLang="en-US" sz="1735" spc="40" dirty="0">
              <a:ln w="3175">
                <a:noFill/>
                <a:prstDash val="dash"/>
              </a:ln>
              <a:solidFill>
                <a:schemeClr val="bg1">
                  <a:lumMod val="50000"/>
                </a:schemeClr>
              </a:solidFill>
              <a:uFillTx/>
              <a:latin typeface="Alibaba PuHuiTi Regular" panose="00020600040101010101" charset="-122"/>
              <a:ea typeface="Alibaba PuHuiTi Regular" panose="00020600040101010101" charset="-122"/>
              <a:cs typeface="微软雅黑" charset="-122"/>
              <a:sym typeface="+mn-ea"/>
            </a:endParaRPr>
          </a:p>
          <a:p>
            <a:pPr marL="0" lvl="0" indent="0" algn="l" fontAlgn="auto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665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碳水化合物</a:t>
            </a:r>
            <a:r>
              <a:rPr altLang="zh-CN" sz="2665" b="1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Bold" panose="00020600040101010101" charset="-122"/>
                <a:ea typeface="Alibaba PuHuiTi Bold" panose="00020600040101010101" charset="-122"/>
                <a:cs typeface="微软雅黑" charset="-122"/>
                <a:sym typeface="+mn-ea"/>
              </a:rPr>
              <a:t> </a:t>
            </a:r>
            <a:r>
              <a:rPr lang="zh-CN" altLang="en-US" sz="1735" spc="4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提供能量，维持血糖稳定，促进消化</a:t>
            </a:r>
            <a:endParaRPr lang="zh-CN" altLang="en-US" sz="1735" spc="40" dirty="0">
              <a:ln w="3175">
                <a:noFill/>
                <a:prstDash val="dash"/>
              </a:ln>
              <a:solidFill>
                <a:schemeClr val="bg1">
                  <a:lumMod val="50000"/>
                </a:schemeClr>
              </a:solidFill>
              <a:uFillTx/>
              <a:latin typeface="Alibaba PuHuiTi Regular" panose="00020600040101010101" charset="-122"/>
              <a:ea typeface="Alibaba PuHuiTi Regular" panose="00020600040101010101" charset="-122"/>
              <a:cs typeface="微软雅黑" charset="-122"/>
              <a:sym typeface="+mn-ea"/>
            </a:endParaRPr>
          </a:p>
          <a:p>
            <a:pPr marL="0" lvl="0" indent="0" algn="l" fontAlgn="auto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665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  <a:sym typeface="+mn-ea"/>
              </a:rPr>
              <a:t>维生素</a:t>
            </a:r>
            <a:r>
              <a:rPr altLang="zh-CN" sz="2665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  <a:sym typeface="+mn-ea"/>
              </a:rPr>
              <a:t> </a:t>
            </a:r>
            <a:r>
              <a:rPr lang="zh-CN" altLang="en-US" sz="1735" spc="4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调节生理功能，维持正常代谢，增强免疫力</a:t>
            </a:r>
            <a:endParaRPr lang="zh-CN" altLang="en-US" sz="1735" spc="40" dirty="0">
              <a:ln w="3175">
                <a:noFill/>
                <a:prstDash val="dash"/>
              </a:ln>
              <a:solidFill>
                <a:schemeClr val="bg1">
                  <a:lumMod val="50000"/>
                </a:schemeClr>
              </a:solidFill>
              <a:uFillTx/>
              <a:latin typeface="Alibaba PuHuiTi Regular" panose="00020600040101010101" charset="-122"/>
              <a:ea typeface="Alibaba PuHuiTi Regular" panose="00020600040101010101" charset="-122"/>
              <a:cs typeface="微软雅黑" charset="-122"/>
              <a:sym typeface="+mn-ea"/>
            </a:endParaRPr>
          </a:p>
          <a:p>
            <a:pPr marL="0" lvl="0" indent="0" algn="l" fontAlgn="auto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665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矿物质</a:t>
            </a:r>
            <a:r>
              <a:rPr altLang="zh-CN" sz="1735" spc="4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 </a:t>
            </a:r>
            <a:r>
              <a:rPr lang="zh-CN" altLang="en-US" sz="1735" spc="4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维持骨骼、牙齿、肌肉和神经功能，调节体液平衡</a:t>
            </a:r>
            <a:endParaRPr lang="zh-CN" altLang="en-US" sz="1735" spc="40" dirty="0">
              <a:ln w="3175">
                <a:noFill/>
                <a:prstDash val="dash"/>
              </a:ln>
              <a:solidFill>
                <a:schemeClr val="bg1">
                  <a:lumMod val="50000"/>
                </a:schemeClr>
              </a:solidFill>
              <a:uFillTx/>
              <a:latin typeface="Alibaba PuHuiTi Regular" panose="00020600040101010101" charset="-122"/>
              <a:ea typeface="Alibaba PuHuiTi Regular" panose="00020600040101010101" charset="-122"/>
              <a:cs typeface="微软雅黑" charset="-122"/>
              <a:sym typeface="+mn-ea"/>
            </a:endParaRPr>
          </a:p>
          <a:p>
            <a:pPr marL="0" lvl="0" indent="0" algn="l" fontAlgn="auto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665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膳食纤维</a:t>
            </a:r>
            <a:r>
              <a:rPr altLang="zh-CN" sz="1735" spc="4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 </a:t>
            </a:r>
            <a:r>
              <a:rPr lang="zh-CN" altLang="en-US" sz="1735" spc="4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促进肠道蠕动，预防便秘，降低胆固醇</a:t>
            </a:r>
            <a:endParaRPr lang="zh-CN" altLang="en-US" sz="1735" spc="40" dirty="0">
              <a:ln w="3175">
                <a:noFill/>
                <a:prstDash val="dash"/>
              </a:ln>
              <a:solidFill>
                <a:schemeClr val="bg1">
                  <a:lumMod val="50000"/>
                </a:schemeClr>
              </a:solidFill>
              <a:uFillTx/>
              <a:latin typeface="Alibaba PuHuiTi Regular" panose="00020600040101010101" charset="-122"/>
              <a:ea typeface="Alibaba PuHuiTi Regular" panose="00020600040101010101" charset="-122"/>
              <a:cs typeface="微软雅黑" charset="-122"/>
              <a:sym typeface="+mn-ea"/>
            </a:endParaRPr>
          </a:p>
          <a:p>
            <a:pPr marL="0" lvl="0" indent="0" algn="l" fontAlgn="auto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2665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水</a:t>
            </a:r>
            <a:r>
              <a:rPr altLang="zh-CN" sz="2665" spc="40" dirty="0">
                <a:ln w="3175">
                  <a:noFill/>
                  <a:prstDash val="dash"/>
                </a:ln>
                <a:solidFill>
                  <a:srgbClr val="301B5E"/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 </a:t>
            </a:r>
            <a:r>
              <a:rPr lang="zh-CN" altLang="en-US" sz="1735" spc="4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微软雅黑" charset="-122"/>
                <a:sym typeface="+mn-ea"/>
              </a:rPr>
              <a:t>维持正常生理功能，调节体温，润滑关节</a:t>
            </a:r>
            <a:endParaRPr lang="zh-CN" altLang="en-US" sz="1735" spc="40" dirty="0">
              <a:ln w="3175">
                <a:noFill/>
                <a:prstDash val="dash"/>
              </a:ln>
              <a:solidFill>
                <a:schemeClr val="bg1">
                  <a:lumMod val="50000"/>
                </a:schemeClr>
              </a:solidFill>
              <a:uFillTx/>
              <a:latin typeface="Alibaba PuHuiTi Regular" panose="00020600040101010101" charset="-122"/>
              <a:ea typeface="Alibaba PuHuiTi Regular" panose="00020600040101010101" charset="-122"/>
              <a:cs typeface="微软雅黑" charset="-122"/>
              <a:sym typeface="+mn-ea"/>
            </a:endParaRPr>
          </a:p>
        </p:txBody>
      </p:sp>
      <p:sp>
        <p:nvSpPr>
          <p:cNvPr id="17" name="矩形 3"/>
          <p:cNvSpPr/>
          <p:nvPr>
            <p:custDataLst>
              <p:tags r:id="rId4"/>
            </p:custDataLst>
          </p:nvPr>
        </p:nvSpPr>
        <p:spPr>
          <a:xfrm>
            <a:off x="0" y="1523985"/>
            <a:ext cx="152401" cy="3810031"/>
          </a:xfrm>
          <a:prstGeom prst="rect">
            <a:avLst/>
          </a:prstGeom>
          <a:solidFill>
            <a:srgbClr val="DF7D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charset="-122"/>
              <a:ea typeface="微软雅黑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5"/>
            </p:custDataLst>
          </p:nvPr>
        </p:nvSpPr>
        <p:spPr>
          <a:xfrm>
            <a:off x="7440507" y="3044613"/>
            <a:ext cx="3696547" cy="926253"/>
          </a:xfrm>
          <a:prstGeom prst="rect">
            <a:avLst/>
          </a:prstGeom>
          <a:noFill/>
        </p:spPr>
        <p:txBody>
          <a:bodyPr wrap="square" lIns="63500" tIns="25400" rIns="63500" bIns="25400" rtlCol="0" anchor="ctr" anchorCtr="0">
            <a:noAutofit/>
          </a:bodyPr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5335" b="1" spc="120" dirty="0">
                <a:solidFill>
                  <a:srgbClr val="301B5E"/>
                </a:solidFill>
                <a:uFillTx/>
                <a:latin typeface="Alibaba PuHuiTi Bold" panose="00020600040101010101" charset="-122"/>
                <a:ea typeface="Alibaba PuHuiTi Bold" panose="00020600040101010101" charset="-122"/>
                <a:cs typeface="Alibaba PuHuiTi Regular" panose="00020600040101010101" charset="-122"/>
                <a:sym typeface="+mn-ea"/>
              </a:rPr>
              <a:t>营养素需求</a:t>
            </a:r>
            <a:endParaRPr lang="zh-CN" altLang="en-US" sz="5335" b="1" spc="120" dirty="0">
              <a:solidFill>
                <a:srgbClr val="301B5E"/>
              </a:solidFill>
              <a:uFillTx/>
              <a:latin typeface="Alibaba PuHuiTi Bold" panose="00020600040101010101" charset="-122"/>
              <a:ea typeface="Alibaba PuHuiTi Bold" panose="00020600040101010101" charset="-122"/>
              <a:cs typeface="Alibaba PuHuiTi Regular" panose="00020600040101010101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A-图片 1" descr="TB2qRDPr5CYBuNkHFCcXXcHtVXa-17141281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7795" b="7795"/>
          <a:stretch>
            <a:fillRect/>
          </a:stretch>
        </p:blipFill>
        <p:spPr>
          <a:xfrm>
            <a:off x="3771388" y="871337"/>
            <a:ext cx="4649188" cy="2616245"/>
          </a:xfrm>
          <a:prstGeom prst="rect">
            <a:avLst/>
          </a:prstGeom>
          <a:ln>
            <a:noFill/>
          </a:ln>
          <a:effectLst>
            <a:outerShdw blurRad="127000" dist="38100" dir="5400000" algn="t" rotWithShape="0">
              <a:prstClr val="black">
                <a:alpha val="10000"/>
              </a:prstClr>
            </a:outerShdw>
          </a:effectLst>
        </p:spPr>
      </p:pic>
      <p:pic>
        <p:nvPicPr>
          <p:cNvPr id="16" name="PA-图片 2" descr="TIM截图2019011418414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8521" t="7895" b="7895"/>
          <a:stretch>
            <a:fillRect/>
          </a:stretch>
        </p:blipFill>
        <p:spPr>
          <a:xfrm>
            <a:off x="-62653" y="871220"/>
            <a:ext cx="3787987" cy="2614507"/>
          </a:xfrm>
          <a:prstGeom prst="rect">
            <a:avLst/>
          </a:prstGeom>
          <a:effectLst>
            <a:outerShdw blurRad="127000" dist="38100" dir="5400000" algn="t" rotWithShape="0">
              <a:prstClr val="black">
                <a:alpha val="10000"/>
              </a:prstClr>
            </a:outerShdw>
          </a:effectLst>
        </p:spPr>
      </p:pic>
      <p:pic>
        <p:nvPicPr>
          <p:cNvPr id="17" name="PA-图片 6" descr="TB24.eWAAOWBuNjSsppXXXPgpXa-171412813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11765" t="7331" r="6757" b="8259"/>
          <a:stretch>
            <a:fillRect/>
          </a:stretch>
        </p:blipFill>
        <p:spPr>
          <a:xfrm>
            <a:off x="8466667" y="871220"/>
            <a:ext cx="3787987" cy="2616200"/>
          </a:xfrm>
          <a:prstGeom prst="rect">
            <a:avLst/>
          </a:prstGeom>
          <a:effectLst>
            <a:outerShdw blurRad="127000" dist="381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19" name="PA-半闭框 7"/>
          <p:cNvSpPr/>
          <p:nvPr>
            <p:custDataLst>
              <p:tags r:id="rId7"/>
            </p:custDataLst>
          </p:nvPr>
        </p:nvSpPr>
        <p:spPr>
          <a:xfrm flipH="1">
            <a:off x="8188821" y="840957"/>
            <a:ext cx="276735" cy="276735"/>
          </a:xfrm>
          <a:prstGeom prst="halfFrame">
            <a:avLst>
              <a:gd name="adj1" fmla="val 12280"/>
              <a:gd name="adj2" fmla="val 1228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1" name="PA-半闭框 8"/>
          <p:cNvSpPr/>
          <p:nvPr>
            <p:custDataLst>
              <p:tags r:id="rId8"/>
            </p:custDataLst>
          </p:nvPr>
        </p:nvSpPr>
        <p:spPr>
          <a:xfrm flipV="1">
            <a:off x="3735669" y="3264415"/>
            <a:ext cx="276735" cy="276735"/>
          </a:xfrm>
          <a:prstGeom prst="halfFrame">
            <a:avLst>
              <a:gd name="adj1" fmla="val 12280"/>
              <a:gd name="adj2" fmla="val 1228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3" name="PA-半闭框 8"/>
          <p:cNvSpPr/>
          <p:nvPr>
            <p:custDataLst>
              <p:tags r:id="rId9"/>
            </p:custDataLst>
          </p:nvPr>
        </p:nvSpPr>
        <p:spPr>
          <a:xfrm rot="5400000" flipV="1">
            <a:off x="3966935" y="840957"/>
            <a:ext cx="276735" cy="276735"/>
          </a:xfrm>
          <a:prstGeom prst="halfFrame">
            <a:avLst>
              <a:gd name="adj1" fmla="val 12280"/>
              <a:gd name="adj2" fmla="val 1228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24" name="PA-半闭框 7"/>
          <p:cNvSpPr/>
          <p:nvPr>
            <p:custDataLst>
              <p:tags r:id="rId10"/>
            </p:custDataLst>
          </p:nvPr>
        </p:nvSpPr>
        <p:spPr>
          <a:xfrm rot="5400000" flipH="1">
            <a:off x="8420085" y="3264415"/>
            <a:ext cx="276735" cy="276735"/>
          </a:xfrm>
          <a:prstGeom prst="halfFrame">
            <a:avLst>
              <a:gd name="adj1" fmla="val 12280"/>
              <a:gd name="adj2" fmla="val 12280"/>
            </a:avLst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524000" y="3909060"/>
            <a:ext cx="3917527" cy="840740"/>
          </a:xfrm>
          <a:prstGeom prst="rect">
            <a:avLst/>
          </a:prstGeom>
          <a:noFill/>
        </p:spPr>
        <p:txBody>
          <a:bodyPr wrap="square" lIns="63500" tIns="25400" rIns="63500" bIns="25400" rtlCol="0" anchor="b" anchorCtr="0">
            <a:normAutofit fontScale="90000"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sz="5065" b="1" spc="220" dirty="0" err="1">
                <a:solidFill>
                  <a:srgbClr val="311B5F"/>
                </a:solidFill>
                <a:uFillTx/>
                <a:latin typeface="微软雅黑" charset="-122"/>
                <a:ea typeface="微软雅黑" charset="-122"/>
                <a:sym typeface="微软雅黑" charset="-122"/>
              </a:rPr>
              <a:t>良好的习惯</a:t>
            </a:r>
            <a:endParaRPr lang="zh-CN" sz="5065" b="1" spc="220" dirty="0" err="1">
              <a:solidFill>
                <a:srgbClr val="311B5F"/>
              </a:solidFill>
              <a:uFillTx/>
              <a:latin typeface="微软雅黑" charset="-122"/>
              <a:ea typeface="微软雅黑" charset="-122"/>
              <a:sym typeface="微软雅黑" charset="-122"/>
            </a:endParaRPr>
          </a:p>
        </p:txBody>
      </p:sp>
      <p:sp>
        <p:nvSpPr>
          <p:cNvPr id="13" name="Title 6"/>
          <p:cNvSpPr txBox="1"/>
          <p:nvPr>
            <p:custDataLst>
              <p:tags r:id="rId12"/>
            </p:custDataLst>
          </p:nvPr>
        </p:nvSpPr>
        <p:spPr>
          <a:xfrm>
            <a:off x="1524000" y="4676987"/>
            <a:ext cx="7902787" cy="1926167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63500" tIns="25400" rIns="63500" bIns="25400" anchor="t" anchorCtr="0">
            <a:normAutofit fontScale="25000"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10665" spc="6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</a:rPr>
              <a:t>保持良好的生活习惯</a:t>
            </a:r>
            <a:r>
              <a:rPr altLang="zh-CN" sz="10665" spc="6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</a:rPr>
              <a:t> | </a:t>
            </a:r>
            <a:r>
              <a:rPr lang="zh-CN" altLang="en-US" sz="7465" spc="6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</a:rPr>
              <a:t>规律作息、健康饮食、适量运动等</a:t>
            </a:r>
            <a:endParaRPr lang="zh-CN" altLang="en-US" sz="7465" spc="60" dirty="0">
              <a:ln w="3175">
                <a:noFill/>
                <a:prstDash val="dash"/>
              </a:ln>
              <a:solidFill>
                <a:schemeClr val="bg1">
                  <a:lumMod val="50000"/>
                </a:schemeClr>
              </a:solidFill>
              <a:uFillTx/>
              <a:latin typeface="Alibaba PuHuiTi Regular" panose="00020600040101010101" charset="-122"/>
              <a:ea typeface="Alibaba PuHuiTi Regular" panose="00020600040101010101" charset="-122"/>
              <a:cs typeface="Alibaba PuHuiTi Regular" panose="00020600040101010101" charset="-122"/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10665" spc="6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</a:rPr>
              <a:t>保持良好的心态</a:t>
            </a:r>
            <a:r>
              <a:rPr altLang="zh-CN" sz="10665" spc="6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</a:rPr>
              <a:t> | </a:t>
            </a:r>
            <a:r>
              <a:rPr lang="zh-CN" altLang="en-US" sz="7465" spc="6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</a:rPr>
              <a:t>积极乐观、保持好奇心和学习能力</a:t>
            </a:r>
            <a:endParaRPr lang="zh-CN" altLang="en-US" sz="7465" spc="6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uFillTx/>
              <a:latin typeface="Alibaba PuHuiTi Regular" panose="00020600040101010101" charset="-122"/>
              <a:ea typeface="Alibaba PuHuiTi Regular" panose="00020600040101010101" charset="-122"/>
              <a:cs typeface="Alibaba PuHuiTi Regular" panose="00020600040101010101" charset="-122"/>
            </a:endParaRPr>
          </a:p>
          <a:p>
            <a:pPr marL="0" lvl="0" indent="0" algn="l" fontAlgn="auto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SzPct val="100000"/>
              <a:buNone/>
            </a:pPr>
            <a:r>
              <a:rPr lang="zh-CN" altLang="en-US" sz="10665" spc="6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</a:rPr>
              <a:t>补充营养</a:t>
            </a:r>
            <a:r>
              <a:rPr altLang="zh-CN" sz="10665" spc="6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</a:rPr>
              <a:t> | </a:t>
            </a:r>
            <a:r>
              <a:rPr lang="zh-CN" altLang="en-US" sz="7465" spc="60" dirty="0">
                <a:ln w="3175">
                  <a:noFill/>
                  <a:prstDash val="dash"/>
                </a:ln>
                <a:solidFill>
                  <a:schemeClr val="bg1">
                    <a:lumMod val="50000"/>
                  </a:schemeClr>
                </a:solidFill>
                <a:uFillTx/>
                <a:latin typeface="Alibaba PuHuiTi Regular" panose="00020600040101010101" charset="-122"/>
                <a:ea typeface="Alibaba PuHuiTi Regular" panose="00020600040101010101" charset="-122"/>
                <a:cs typeface="Alibaba PuHuiTi Regular" panose="00020600040101010101" charset="-122"/>
              </a:rPr>
              <a:t>多吃富含抗氧化物质的食物，如蔬菜、水果、坚果等</a:t>
            </a:r>
            <a:endParaRPr lang="zh-CN" altLang="en-US" sz="7465" spc="60" dirty="0">
              <a:ln w="3175">
                <a:noFill/>
                <a:prstDash val="dash"/>
              </a:ln>
              <a:solidFill>
                <a:schemeClr val="bg1">
                  <a:lumMod val="50000"/>
                </a:schemeClr>
              </a:solidFill>
              <a:uFillTx/>
              <a:latin typeface="Alibaba PuHuiTi Regular" panose="00020600040101010101" charset="-122"/>
              <a:ea typeface="Alibaba PuHuiTi Regular" panose="00020600040101010101" charset="-122"/>
              <a:cs typeface="Alibaba PuHuiTi Regular" panose="00020600040101010101" charset="-122"/>
            </a:endParaRPr>
          </a:p>
        </p:txBody>
      </p:sp>
      <p:sp>
        <p:nvSpPr>
          <p:cNvPr id="99" name="矩形"/>
          <p:cNvSpPr/>
          <p:nvPr>
            <p:custDataLst>
              <p:tags r:id="rId13"/>
            </p:custDataLst>
          </p:nvPr>
        </p:nvSpPr>
        <p:spPr>
          <a:xfrm>
            <a:off x="914400" y="4196927"/>
            <a:ext cx="202353" cy="1811020"/>
          </a:xfrm>
          <a:custGeom>
            <a:avLst/>
            <a:gdLst>
              <a:gd name="connsiteX0" fmla="*/ 0 w 304803"/>
              <a:gd name="connsiteY0" fmla="*/ 0 h 1811346"/>
              <a:gd name="connsiteX1" fmla="*/ 304803 w 304803"/>
              <a:gd name="connsiteY1" fmla="*/ 2 h 1811346"/>
              <a:gd name="connsiteX2" fmla="*/ 304803 w 304803"/>
              <a:gd name="connsiteY2" fmla="*/ 1811346 h 1811346"/>
              <a:gd name="connsiteX3" fmla="*/ 0 w 304803"/>
              <a:gd name="connsiteY3" fmla="*/ 1811345 h 1811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3" h="1811346">
                <a:moveTo>
                  <a:pt x="0" y="0"/>
                </a:moveTo>
                <a:lnTo>
                  <a:pt x="304803" y="2"/>
                </a:lnTo>
                <a:lnTo>
                  <a:pt x="304803" y="1811346"/>
                </a:lnTo>
                <a:lnTo>
                  <a:pt x="0" y="181134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 defTabSz="685800"/>
            <a:endParaRPr lang="zh-CN" altLang="en-US">
              <a:solidFill>
                <a:srgbClr val="FFFFFF"/>
              </a:solidFill>
              <a:latin typeface="微软雅黑" charset="-122"/>
              <a:ea typeface="微软雅黑" charset="-122"/>
            </a:endParaRPr>
          </a:p>
        </p:txBody>
      </p:sp>
    </p:spTree>
    <p:custDataLst>
      <p:tags r:id="rId14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38510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00013241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.000264787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38511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.8838e-0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40000">
                                          <p:val>
                                            <p:fltVal val="1.38133"/>
                                          </p:val>
                                        </p:tav>
                                        <p:tav tm="50000">
                                          <p:val>
                                            <p:fltVal val="1.38133"/>
                                          </p:val>
                                        </p:tav>
                                        <p:tav tm="55000">
                                          <p:val>
                                            <p:fltVal val="-0.381331"/>
                                          </p:val>
                                        </p:tav>
                                        <p:tav tm="60000">
                                          <p:val>
                                            <p:fltVal val="-0.381331"/>
                                          </p:val>
                                        </p:tav>
                                        <p:tav tm="100000">
                                          <p:val>
                                            <p:fltVal val="0.11488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4000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fltVal val="1.76298"/>
                                          </p:val>
                                        </p:tav>
                                        <p:tav tm="55000">
                                          <p:val>
                                            <p:fltVal val="1.76298"/>
                                          </p:val>
                                        </p:tav>
                                        <p:tav tm="60000">
                                          <p:val>
                                            <p:fltVal val="0.317666"/>
                                          </p:val>
                                        </p:tav>
                                        <p:tav tm="100000">
                                          <p:val>
                                            <p:fltVal val="0.31766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-0.000264787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77022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00013241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.000264787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40000">
                                          <p:val>
                                            <p:fltVal val="1.38133"/>
                                          </p:val>
                                        </p:tav>
                                        <p:tav tm="50000">
                                          <p:val>
                                            <p:fltVal val="1.38133"/>
                                          </p:val>
                                        </p:tav>
                                        <p:tav tm="55000">
                                          <p:val>
                                            <p:fltVal val="-0.381331"/>
                                          </p:val>
                                        </p:tav>
                                        <p:tav tm="60000">
                                          <p:val>
                                            <p:fltVal val="-0.381331"/>
                                          </p:val>
                                        </p:tav>
                                        <p:tav tm="100000">
                                          <p:val>
                                            <p:fltVal val="0.114889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4000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fltVal val="1.76298"/>
                                          </p:val>
                                        </p:tav>
                                        <p:tav tm="55000">
                                          <p:val>
                                            <p:fltVal val="1.76298"/>
                                          </p:val>
                                        </p:tav>
                                        <p:tav tm="60000">
                                          <p:val>
                                            <p:fltVal val="0.317666"/>
                                          </p:val>
                                        </p:tav>
                                        <p:tav tm="100000">
                                          <p:val>
                                            <p:fltVal val="0.317666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-0.000264787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-0.38511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1.8838e-08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E3C72">
                <a:alpha val="100000"/>
              </a:srgbClr>
            </a:gs>
            <a:gs pos="100000">
              <a:srgbClr val="3B82F6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" y="1905000"/>
            <a:ext cx="762000" cy="50800"/>
          </a:xfrm>
          <a:prstGeom prst="roundRect">
            <a:avLst>
              <a:gd name="adj" fmla="val 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1016000" y="2286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做自己健康的第一责任人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16000" y="36830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AE6FD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管理好自己的压力、情绪和营养，才能更好地帮助他人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57150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BAE6FD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 · Q&amp;A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NDEX" val="1"/>
  <p:tag name="KSO_WM_UNIT_ID" val="custom20234868_1*a*1"/>
  <p:tag name="KSO_WM_TEMPLATE_CATEGORY" val="custom"/>
  <p:tag name="KSO_WM_TEMPLATE_INDEX" val="20234868"/>
  <p:tag name="KSO_WM_UNIT_LAYERLEVEL" val="1"/>
  <p:tag name="KSO_WM_TAG_VERSION" val="3.0"/>
  <p:tag name="KSO_WM_BEAUTIFY_FLAG" val="#wm#"/>
  <p:tag name="KSO_WM_UNIT_TEXT_TYPE" val="1"/>
  <p:tag name="KSO_WM_UNIT_TYPE_DROP" val="a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4868_1*i*1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34868_1*i*2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20234868_1*i*3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20234868_1*i*4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20234868_1*i*5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custom20234868_1*i*6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custom20234868_1*i*7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custom20234868_1*i*8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custom20234868_1*i*9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custom20234868_1*i*10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custom20234868_1*i*11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custom20234868_1*i*12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custom20234868_1*i*13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custom20234868_1*i*14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custom20234868_1*i*15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custom20234868_1*i*16"/>
  <p:tag name="KSO_WM_TEMPLATE_CATEGORY" val="custom"/>
  <p:tag name="KSO_WM_TEMPLATE_INDEX" val="20234868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UNIT_SUBTYPE" val="a"/>
  <p:tag name="KSO_WM_UNIT_TEXT_LAYER_COUNT" val="1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&#13;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单击此处添加文本具体内容，简明扼要地阐述您的观点。根据需要可酌情增减文字，以便观者准确地理解您传达的思想。根据需要可酌情增减文字，以便观者准确地理解您传达的思想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234868_1*f*1"/>
  <p:tag name="KSO_WM_TEMPLATE_CATEGORY" val="custom"/>
  <p:tag name="KSO_WM_TEMPLATE_INDEX" val="20234868"/>
  <p:tag name="KSO_WM_UNIT_LAYERLEVEL" val="1"/>
  <p:tag name="KSO_WM_TAG_VERSION" val="3.0"/>
  <p:tag name="KSO_WM_BEAUTIFY_FLAG" val="#wm#"/>
  <p:tag name="KSO_WM_UNIT_TEXT_TYPE" val="1"/>
</p:tagLst>
</file>

<file path=ppt/tags/tag24.xml><?xml version="1.0" encoding="utf-8"?>
<p:tagLst xmlns:p="http://schemas.openxmlformats.org/presentationml/2006/main">
  <p:tag name="KSO_WM_SLIDE_ID" val="custom20234868_1"/>
  <p:tag name="KSO_WM_TEMPLATE_SUBCATEGORY" val="0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SLIDE_SIZE" val="855*462"/>
  <p:tag name="KSO_WM_SLIDE_POSITION" val="51*28"/>
  <p:tag name="KSO_WM_TAG_VERSION" val="3.0"/>
  <p:tag name="KSO_WM_BEAUTIFY_FLAG" val="#wm#"/>
  <p:tag name="KSO_WM_TEMPLATE_CATEGORY" val="custom"/>
  <p:tag name="KSO_WM_TEMPLATE_INDEX" val="20234868"/>
  <p:tag name="KSO_WM_SLIDE_LAYOUT" val="a_d_f"/>
  <p:tag name="KSO_WM_SLIDE_LAYOUT_CNT" val="1_1_1"/>
</p:tagLst>
</file>

<file path=ppt/tags/tag25.xml><?xml version="1.0" encoding="utf-8"?>
<p:tagLst xmlns:p="http://schemas.openxmlformats.org/presentationml/2006/main">
  <p:tag name="KSO_WM_DIAGRAM_VIRTUALLY_FRAME" val="{&quot;height&quot;:380,&quot;left&quot;:60,&quot;top&quot;:110,&quot;width&quot;:840}"/>
</p:tagLst>
</file>

<file path=ppt/tags/tag26.xml><?xml version="1.0" encoding="utf-8"?>
<p:tagLst xmlns:p="http://schemas.openxmlformats.org/presentationml/2006/main">
  <p:tag name="KSO_WM_DIAGRAM_VIRTUALLY_FRAME" val="{&quot;height&quot;:380,&quot;left&quot;:60,&quot;top&quot;:110,&quot;width&quot;:840}"/>
</p:tagLst>
</file>

<file path=ppt/tags/tag27.xml><?xml version="1.0" encoding="utf-8"?>
<p:tagLst xmlns:p="http://schemas.openxmlformats.org/presentationml/2006/main">
  <p:tag name="KSO_WM_DIAGRAM_VIRTUALLY_FRAME" val="{&quot;height&quot;:380,&quot;left&quot;:60,&quot;top&quot;:110,&quot;width&quot;:840}"/>
</p:tagLst>
</file>

<file path=ppt/tags/tag28.xml><?xml version="1.0" encoding="utf-8"?>
<p:tagLst xmlns:p="http://schemas.openxmlformats.org/presentationml/2006/main">
  <p:tag name="KSO_WM_DIAGRAM_VIRTUALLY_FRAME" val="{&quot;height&quot;:380,&quot;left&quot;:60,&quot;top&quot;:110,&quot;width&quot;:840}"/>
</p:tagLst>
</file>

<file path=ppt/tags/tag29.xml><?xml version="1.0" encoding="utf-8"?>
<p:tagLst xmlns:p="http://schemas.openxmlformats.org/presentationml/2006/main">
  <p:tag name="KSO_WM_DIAGRAM_VIRTUALLY_FRAME" val="{&quot;height&quot;:380,&quot;left&quot;:60,&quot;top&quot;:110,&quot;width&quot;:840}"/>
</p:tagLst>
</file>

<file path=ppt/tags/tag30.xml><?xml version="1.0" encoding="utf-8"?>
<p:tagLst xmlns:p="http://schemas.openxmlformats.org/presentationml/2006/main">
  <p:tag name="KSO_WM_DIAGRAM_VIRTUALLY_FRAME" val="{&quot;height&quot;:380,&quot;left&quot;:60,&quot;top&quot;:110,&quot;width&quot;:840}"/>
</p:tagLst>
</file>

<file path=ppt/tags/tag31.xml><?xml version="1.0" encoding="utf-8"?>
<p:tagLst xmlns:p="http://schemas.openxmlformats.org/presentationml/2006/main">
  <p:tag name="KSO_WM_DIAGRAM_VIRTUALLY_FRAME" val="{&quot;height&quot;:380,&quot;left&quot;:60,&quot;top&quot;:110,&quot;width&quot;:840}"/>
</p:tagLst>
</file>

<file path=ppt/tags/tag32.xml><?xml version="1.0" encoding="utf-8"?>
<p:tagLst xmlns:p="http://schemas.openxmlformats.org/presentationml/2006/main">
  <p:tag name="KSO_WM_DIAGRAM_VIRTUALLY_FRAME" val="{&quot;height&quot;:380,&quot;left&quot;:60,&quot;top&quot;:110,&quot;width&quot;:840}"/>
</p:tagLst>
</file>

<file path=ppt/tags/tag33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34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35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36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37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38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39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40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41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42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43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44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45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46.xml><?xml version="1.0" encoding="utf-8"?>
<p:tagLst xmlns:p="http://schemas.openxmlformats.org/presentationml/2006/main">
  <p:tag name="KSO_WM_DIAGRAM_VIRTUALLY_FRAME" val="{&quot;height&quot;:381.3,&quot;left&quot;:60,&quot;top&quot;:110,&quot;width&quot;:840}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PICTURE_TOWARD" val="1"/>
  <p:tag name="KSO_WM_UNIT_PICTURE_DOCKSIDE" val="cb,rm,ct"/>
  <p:tag name="KSO_WM_UNIT_VALUE" val="1904*2045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1_1"/>
  <p:tag name="KSO_WM_UNIT_ID" val="diagram20215761_1*ζ_h_d*1_1_1"/>
  <p:tag name="KSO_WM_TEMPLATE_CATEGORY" val="diagram"/>
  <p:tag name="KSO_WM_TEMPLATE_INDEX" val="20215761"/>
  <p:tag name="KSO_WM_UNIT_LAYERLEVEL" val="1_1_1"/>
  <p:tag name="KSO_WM_TAG_VERSION" val="1.0"/>
  <p:tag name="KSO_WM_BEAUTIFY_FLAG" val="#wm#"/>
  <p:tag name="KSO_WM_UNIT_DIAGRAM_MODELTYPE" val="creativePicture"/>
  <p:tag name="KSO_WM_UNIT_USESOURCEFORMAT_APPLY" val="1"/>
</p:tagLst>
</file>

<file path=ppt/tags/tag50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7046_1*f*1"/>
  <p:tag name="KSO_WM_TEMPLATE_CATEGORY" val="diagram"/>
  <p:tag name="KSO_WM_TEMPLATE_INDEX" val="20217046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84"/>
  <p:tag name="KSO_WM_UNIT_SHOW_EDIT_AREA_INDICATION" val="1"/>
  <p:tag name="KSO_WM_CHIP_GROUPID" val="5e6b05596848fb12bee65ac8"/>
  <p:tag name="KSO_WM_CHIP_XID" val="5e6b05596848fb12bee65aca"/>
  <p:tag name="KSO_WM_UNIT_DEC_AREA_ID" val="1eaf4cfc1d784f3cb4ad2a3a1bc107b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eb5b89d6e4734d329a7f2fbe005a0135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06570404054ed1e2fb814a1"/>
  <p:tag name="KSO_WM_TEMPLATE_ASSEMBLE_GROUPID" val="606570404054ed1e2fb814a1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17046_1*i*1"/>
  <p:tag name="KSO_WM_TEMPLATE_CATEGORY" val="diagram"/>
  <p:tag name="KSO_WM_TEMPLATE_INDEX" val="20217046"/>
  <p:tag name="KSO_WM_UNIT_LAYERLEVEL" val="1"/>
  <p:tag name="KSO_WM_TAG_VERSION" val="1.0"/>
  <p:tag name="KSO_WM_BEAUTIFY_FLAG" val="#wm#"/>
  <p:tag name="KSO_WM_UNIT_BLOCK" val="0"/>
  <p:tag name="KSO_WM_UNIT_SM_LIMIT_TYPE" val="1"/>
  <p:tag name="KSO_WM_UNIT_DEC_AREA_ID" val="2fa775eb38dc401a82f159f864fb291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CHIP_GROUPID" val="5fadf73b998712faa657abd6"/>
  <p:tag name="KSO_WM_CHIP_XID" val="5fadf73b998712faa657abd7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  <p:tag name="KSO_WM_UNIT_VALUE" val="0"/>
  <p:tag name="KSO_WM_TEMPLATE_ASSEMBLE_XID" val="606570404054ed1e2fb814a1"/>
  <p:tag name="KSO_WM_TEMPLATE_ASSEMBLE_GROUPID" val="606570404054ed1e2fb814a1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6515_1*a*1"/>
  <p:tag name="KSO_WM_TEMPLATE_CATEGORY" val="diagram"/>
  <p:tag name="KSO_WM_TEMPLATE_INDEX" val="20216515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1d5028774de54767a9fa3d41695bed41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d1914d25646a4baaadafdf08b7105ce9"/>
  <p:tag name="KSO_WM_UNIT_TEXT_FILL_FORE_SCHEMECOLOR_INDEX_BRIGHTNESS" val="0"/>
  <p:tag name="KSO_WM_UNIT_TEXT_FILL_FORE_SCHEMECOLOR_INDEX" val="13"/>
  <p:tag name="KSO_WM_UNIT_TEXT_FILL_TYPE" val="1"/>
  <p:tag name="KSO_WM_TEMPLATE_ASSEMBLE_XID" val="6065703c4054ed1e2fb81464"/>
  <p:tag name="KSO_WM_TEMPLATE_ASSEMBLE_GROUPID" val="6065703c4054ed1e2fb81464"/>
</p:tagLst>
</file>

<file path=ppt/tags/tag53.xml><?xml version="1.0" encoding="utf-8"?>
<p:tagLst xmlns:p="http://schemas.openxmlformats.org/presentationml/2006/main">
  <p:tag name="KSO_WM_SLIDE_ID" val="diagram20217046_1"/>
  <p:tag name="KSO_WM_TEMPLATE_SUBCATEGORY" val="21"/>
  <p:tag name="KSO_WM_TEMPLATE_MASTER_TYPE" val="0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17046"/>
  <p:tag name="KSO_WM_SLIDE_TYPE" val="text"/>
  <p:tag name="KSO_WM_SLIDE_SUBTYPE" val="picTxt"/>
  <p:tag name="KSO_WM_SLIDE_LAYOUTTYPE" val="topbottom"/>
  <p:tag name="KSO_WM_SLIDE_SIZE" val="960*540"/>
  <p:tag name="KSO_WM_SLIDE_POSITION" val="0*0"/>
  <p:tag name="KSO_WM_SLIDE_LAYOUT" val="d_f"/>
  <p:tag name="KSO_WM_SLIDE_LAYOUT_CNT" val="1_1"/>
  <p:tag name="KSO_WM_SLIDE_RATIO" val="1.777778"/>
  <p:tag name="KSO_WM_SLIDE_BACKGROUND" val="[&quot;general&quot;]"/>
  <p:tag name="KSO_WM_SLIDE_BACKGROUND_TYPE" val="general"/>
  <p:tag name="KSO_WM_SLIDE_BK_DARK_LIGHT" val="2"/>
  <p:tag name="KSO_WM_SLIDE_LAYOUT_INFO" val="{&quot;direction&quot;:1,&quot;id&quot;:&quot;2021-04-01T16:15:42&quot;,&quot;maxSize&quot;:{&quot;size1&quot;:57.5},&quot;minSize&quot;:{&quot;size1&quot;:32.6},&quot;normalSize&quot;:{&quot;size1&quot;:34.31875},&quot;subLayout&quot;:[{&quot;id&quot;:&quot;2021-04-01T16:15:42&quot;,&quot;margin&quot;:{&quot;bottom&quot;:1.6929999589920044,&quot;left&quot;:2.117000102996826,&quot;right&quot;:0.02600000612437725,&quot;top&quot;:1.6929999589920044},&quot;type&quot;:0},{&quot;id&quot;:&quot;2021-04-01T16:15:42&quot;,&quot;margin&quot;:{&quot;bottom&quot;:0,&quot;left&quot;:1.6670000553131104,&quot;right&quot;:0,&quot;top&quot;:0},&quot;type&quot;:0}],&quot;type&quot;:0}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fadf73b998712faa657abd7"/>
  <p:tag name="KSO_WM_CHIP_FILLPROP" val="[[{&quot;text_align&quot;:&quot;cm&quot;,&quot;text_direction&quot;:&quot;horizontal&quot;,&quot;support_features&quot;:[&quot;creativepic&quot;],&quot;support_big_font&quot;:false,&quot;picture_toward&quot;:1,&quot;picture_dockside&quot;:[&quot;cb&quot;,&quot;rm&quot;,&quot;ct&quot;],&quot;fill_id&quot;:&quot;4c8080feb3514c4084c32dcdf0a35904&quot;,&quot;fill_align&quot;:&quot;cm&quot;,&quot;chip_types&quot;:[&quot;picture&quot;]},{&quot;text_align&quot;:&quot;lb&quot;,&quot;text_direction&quot;:&quot;horizontal&quot;,&quot;support_big_font&quot;:true,&quot;picture_toward&quot;:0,&quot;picture_dockside&quot;:[],&quot;fill_id&quot;:&quot;fbbb26a76a2149cbb36ad93fd7d50dc6&quot;,&quot;fill_align&quot;:&quot;lb&quot;,&quot;chip_types&quot;:[&quot;text&quot;]}]]"/>
  <p:tag name="KSO_WM_CHIP_DECFILLPROP" val="[]"/>
  <p:tag name="KSO_WM_CHIP_GROUPID" val="5fadf73b998712faa657abd6"/>
  <p:tag name="KSO_WM_SLIDE_SUPPORT_FEATURE_TYPE" val="8"/>
  <p:tag name="KSO_WM_TEMPLATE_ASSEMBLE_XID" val="606570404054ed1e2fb814a1"/>
  <p:tag name="KSO_WM_TEMPLATE_ASSEMBLE_GROUPID" val="606570404054ed1e2fb814a1"/>
</p:tagLst>
</file>

<file path=ppt/tags/tag54.xml><?xml version="1.0" encoding="utf-8"?>
<p:tagLst xmlns:p="http://schemas.openxmlformats.org/presentationml/2006/main">
  <p:tag name="PA" val="v5.2.4"/>
  <p:tag name="KSO_WM_UNIT_DIAGRAM_MODELTYPE" val="flashPicture"/>
  <p:tag name="KSO_WM_UNIT_VALUE" val="1000*1777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2_1"/>
  <p:tag name="KSO_WM_UNIT_ID" val="mixed20199733_1*ζ_h_d*1_2_1"/>
  <p:tag name="KSO_WM_TEMPLATE_CATEGORY" val="mixed"/>
  <p:tag name="KSO_WM_TEMPLATE_INDEX" val="20199733"/>
  <p:tag name="KSO_WM_UNIT_LAYERLEVEL" val="1_1_1"/>
  <p:tag name="KSO_WM_TAG_VERSION" val="1.0"/>
  <p:tag name="KSO_WM_BEAUTIFY_FLAG" val="#wm#"/>
  <p:tag name="RESOURCELIBID_ANIM" val="557083"/>
  <p:tag name="KSO_WM_UNIT_FLASH_PICTURE_RATE" val="2"/>
  <p:tag name="KSO_WM_UNIT_USESOURCEFORMAT_APPLY" val="1"/>
</p:tagLst>
</file>

<file path=ppt/tags/tag55.xml><?xml version="1.0" encoding="utf-8"?>
<p:tagLst xmlns:p="http://schemas.openxmlformats.org/presentationml/2006/main">
  <p:tag name="PA" val="v5.2.4"/>
  <p:tag name="KSO_WM_UNIT_DIAGRAM_MODELTYPE" val="flashPicture"/>
  <p:tag name="KSO_WM_UNIT_VALUE" val="999*1777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1_1"/>
  <p:tag name="KSO_WM_UNIT_ID" val="mixed20199733_1*ζ_h_d*1_1_1"/>
  <p:tag name="KSO_WM_TEMPLATE_CATEGORY" val="mixed"/>
  <p:tag name="KSO_WM_TEMPLATE_INDEX" val="20199733"/>
  <p:tag name="KSO_WM_UNIT_LAYERLEVEL" val="1_1_1"/>
  <p:tag name="KSO_WM_TAG_VERSION" val="1.0"/>
  <p:tag name="KSO_WM_BEAUTIFY_FLAG" val="#wm#"/>
  <p:tag name="RESOURCELIBID_ANIM" val="557083"/>
  <p:tag name="KSO_WM_UNIT_FLASH_PICTURE_RATE" val="2"/>
  <p:tag name="KSO_WM_UNIT_USESOURCEFORMAT_APPLY" val="1"/>
</p:tagLst>
</file>

<file path=ppt/tags/tag56.xml><?xml version="1.0" encoding="utf-8"?>
<p:tagLst xmlns:p="http://schemas.openxmlformats.org/presentationml/2006/main">
  <p:tag name="PA" val="v5.2.4"/>
  <p:tag name="KSO_WM_UNIT_DIAGRAM_MODELTYPE" val="flashPicture"/>
  <p:tag name="KSO_WM_UNIT_VALUE" val="1000*1777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h_d"/>
  <p:tag name="KSO_WM_UNIT_INDEX" val="1_3_1"/>
  <p:tag name="KSO_WM_UNIT_ID" val="mixed20199733_1*ζ_h_d*1_3_1"/>
  <p:tag name="KSO_WM_TEMPLATE_CATEGORY" val="mixed"/>
  <p:tag name="KSO_WM_TEMPLATE_INDEX" val="20199733"/>
  <p:tag name="KSO_WM_UNIT_LAYERLEVEL" val="1_1_1"/>
  <p:tag name="KSO_WM_TAG_VERSION" val="1.0"/>
  <p:tag name="KSO_WM_BEAUTIFY_FLAG" val="#wm#"/>
  <p:tag name="RESOURCELIBID_ANIM" val="557083"/>
  <p:tag name="KSO_WM_UNIT_FLASH_PICTURE_RATE" val="2"/>
  <p:tag name="KSO_WM_UNIT_USESOURCEFORMAT_APPLY" val="1"/>
</p:tagLst>
</file>

<file path=ppt/tags/tag57.xml><?xml version="1.0" encoding="utf-8"?>
<p:tagLst xmlns:p="http://schemas.openxmlformats.org/presentationml/2006/main">
  <p:tag name="PA" val="v5.2.4"/>
  <p:tag name="RESOURCELIBID_ANIM" val="289"/>
  <p:tag name="KSO_WM_UNIT_DIAGRAM_MODELTYPE" val="flashPicture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i"/>
  <p:tag name="KSO_WM_UNIT_INDEX" val="1_1"/>
  <p:tag name="KSO_WM_UNIT_ID" val="mixed20199733_1*ζ_i*1_1"/>
  <p:tag name="KSO_WM_TEMPLATE_CATEGORY" val="mixed"/>
  <p:tag name="KSO_WM_TEMPLATE_INDEX" val="20199733"/>
  <p:tag name="KSO_WM_UNIT_LAYERLEVEL" val="1_1"/>
  <p:tag name="KSO_WM_TAG_VERSION" val="1.0"/>
  <p:tag name="KSO_WM_BEAUTIFY_FLAG" val="#wm#"/>
  <p:tag name="KSO_WM_UNIT_SUBTYPE" val="f"/>
  <p:tag name="KSO_WM_UNIT_USESOURCEFORMAT_APPLY" val="1"/>
  <p:tag name="KSO_WM_UNIT_FILL_FORE_SCHEMECOLOR_INDEX_BRIGHTNESS" val="0.05"/>
  <p:tag name="KSO_WM_UNIT_FILL_FORE_SCHEMECOLOR_INDEX" val="13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8.xml><?xml version="1.0" encoding="utf-8"?>
<p:tagLst xmlns:p="http://schemas.openxmlformats.org/presentationml/2006/main">
  <p:tag name="PA" val="v5.2.4"/>
  <p:tag name="RESOURCELIBID_ANIM" val="289"/>
  <p:tag name="KSO_WM_UNIT_DIAGRAM_MODELTYPE" val="flashPicture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i"/>
  <p:tag name="KSO_WM_UNIT_INDEX" val="1_3"/>
  <p:tag name="KSO_WM_UNIT_ID" val="mixed20199733_1*ζ_i*1_3"/>
  <p:tag name="KSO_WM_TEMPLATE_CATEGORY" val="mixed"/>
  <p:tag name="KSO_WM_TEMPLATE_INDEX" val="20199733"/>
  <p:tag name="KSO_WM_UNIT_LAYERLEVEL" val="1_1"/>
  <p:tag name="KSO_WM_TAG_VERSION" val="1.0"/>
  <p:tag name="KSO_WM_BEAUTIFY_FLAG" val="#wm#"/>
  <p:tag name="KSO_WM_UNIT_SUBTYPE" val="f"/>
  <p:tag name="KSO_WM_UNIT_USESOURCEFORMAT_APPLY" val="1"/>
  <p:tag name="KSO_WM_UNIT_FILL_FORE_SCHEMECOLOR_INDEX_BRIGHTNESS" val="0.05"/>
  <p:tag name="KSO_WM_UNIT_FILL_FORE_SCHEMECOLOR_INDEX" val="13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59.xml><?xml version="1.0" encoding="utf-8"?>
<p:tagLst xmlns:p="http://schemas.openxmlformats.org/presentationml/2006/main">
  <p:tag name="PA" val="v5.2.4"/>
  <p:tag name="RESOURCELIBID_ANIM" val="289"/>
  <p:tag name="KSO_WM_UNIT_DIAGRAM_MODELTYPE" val="flashPicture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i"/>
  <p:tag name="KSO_WM_UNIT_INDEX" val="1_4"/>
  <p:tag name="KSO_WM_UNIT_ID" val="mixed20199733_1*ζ_i*1_4"/>
  <p:tag name="KSO_WM_TEMPLATE_CATEGORY" val="mixed"/>
  <p:tag name="KSO_WM_TEMPLATE_INDEX" val="20199733"/>
  <p:tag name="KSO_WM_UNIT_LAYERLEVEL" val="1_1"/>
  <p:tag name="KSO_WM_TAG_VERSION" val="1.0"/>
  <p:tag name="KSO_WM_BEAUTIFY_FLAG" val="#wm#"/>
  <p:tag name="KSO_WM_UNIT_SUBTYPE" val="f"/>
  <p:tag name="KSO_WM_UNIT_USESOURCEFORMAT_APPLY" val="1"/>
  <p:tag name="KSO_WM_UNIT_FILL_FORE_SCHEMECOLOR_INDEX_BRIGHTNESS" val="0.05"/>
  <p:tag name="KSO_WM_UNIT_FILL_FORE_SCHEMECOLOR_INDEX" val="13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60.xml><?xml version="1.0" encoding="utf-8"?>
<p:tagLst xmlns:p="http://schemas.openxmlformats.org/presentationml/2006/main">
  <p:tag name="PA" val="v5.2.4"/>
  <p:tag name="RESOURCELIBID_ANIM" val="289"/>
  <p:tag name="KSO_WM_UNIT_DIAGRAM_MODELTYPE" val="flashPicture"/>
  <p:tag name="KSO_WM_UNIT_HIGHLIGHT" val="0"/>
  <p:tag name="KSO_WM_UNIT_COMPATIBLE" val="0"/>
  <p:tag name="KSO_WM_UNIT_DIAGRAM_ISNUMVISUAL" val="0"/>
  <p:tag name="KSO_WM_UNIT_DIAGRAM_ISREFERUNIT" val="0"/>
  <p:tag name="KSO_WM_DIAGRAM_GROUP_CODE" val="ζ1-1"/>
  <p:tag name="KSO_WM_UNIT_TYPE" val="ζ_i"/>
  <p:tag name="KSO_WM_UNIT_INDEX" val="1_2"/>
  <p:tag name="KSO_WM_UNIT_ID" val="mixed20199733_1*ζ_i*1_2"/>
  <p:tag name="KSO_WM_TEMPLATE_CATEGORY" val="mixed"/>
  <p:tag name="KSO_WM_TEMPLATE_INDEX" val="20199733"/>
  <p:tag name="KSO_WM_UNIT_LAYERLEVEL" val="1_1"/>
  <p:tag name="KSO_WM_TAG_VERSION" val="1.0"/>
  <p:tag name="KSO_WM_BEAUTIFY_FLAG" val="#wm#"/>
  <p:tag name="KSO_WM_UNIT_SUBTYPE" val="f"/>
  <p:tag name="KSO_WM_UNIT_USESOURCEFORMAT_APPLY" val="1"/>
  <p:tag name="KSO_WM_UNIT_FILL_FORE_SCHEMECOLOR_INDEX_BRIGHTNESS" val="0.05"/>
  <p:tag name="KSO_WM_UNIT_FILL_FORE_SCHEMECOLOR_INDEX" val="13"/>
  <p:tag name="KSO_WM_UNIT_FILL_TYPE" val="1"/>
  <p:tag name="KSO_WM_UNIT_TEXT_FILL_FORE_SCHEMECOLOR_INDEX_BRIGHTNESS" val="0"/>
  <p:tag name="KSO_WM_UNIT_TEXT_FILL_FORE_SCHEMECOLOR_INDEX" val="13"/>
  <p:tag name="KSO_WM_UNIT_TEXT_FILL_TYPE" val="1"/>
</p:tagLst>
</file>

<file path=ppt/tags/tag6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8642_1*a*1"/>
  <p:tag name="KSO_WM_TEMPLATE_CATEGORY" val="diagram"/>
  <p:tag name="KSO_WM_TEMPLATE_INDEX" val="20208642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ca4d5a34f707414abc2c91e4b3aea813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b&quot;,&quot;fill_mode&quot;:&quot;full&quot;,&quot;sacle_strategy&quot;:&quot;smart&quot;}"/>
  <p:tag name="KSO_WM_ASSEMBLE_CHIP_INDEX" val="ad379adc79b24388af0450132e29dd0f"/>
  <p:tag name="KSO_WM_UNIT_TEXT_FILL_FORE_SCHEMECOLOR_INDEX_BRIGHTNESS" val="0"/>
  <p:tag name="KSO_WM_UNIT_TEXT_FILL_FORE_SCHEMECOLOR_INDEX" val="13"/>
  <p:tag name="KSO_WM_UNIT_TEXT_FILL_TYPE" val="1"/>
  <p:tag name="KSO_WM_TEMPLATE_ASSEMBLE_XID" val="60656e7e4054ed1e2fb7f9e4"/>
  <p:tag name="KSO_WM_TEMPLATE_ASSEMBLE_GROUPID" val="60656e7e4054ed1e2fb7f9e4"/>
</p:tagLst>
</file>

<file path=ppt/tags/tag62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8642_1*f*1"/>
  <p:tag name="KSO_WM_TEMPLATE_CATEGORY" val="diagram"/>
  <p:tag name="KSO_WM_TEMPLATE_INDEX" val="20208642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114"/>
  <p:tag name="KSO_WM_UNIT_SHOW_EDIT_AREA_INDICATION" val="1"/>
  <p:tag name="KSO_WM_CHIP_GROUPID" val="5e6b05596848fb12bee65ac8"/>
  <p:tag name="KSO_WM_CHIP_XID" val="5e6b05596848fb12bee65aca"/>
  <p:tag name="KSO_WM_UNIT_DEC_AREA_ID" val="dbe18d2d93a841d2847a0cf21bedeabd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0661019735a74f6aa0d0b404131c0c64"/>
  <p:tag name="KSO_WM_UNIT_TEXT_FILL_FORE_SCHEMECOLOR_INDEX_BRIGHTNESS" val="0.25"/>
  <p:tag name="KSO_WM_UNIT_TEXT_FILL_FORE_SCHEMECOLOR_INDEX" val="13"/>
  <p:tag name="KSO_WM_UNIT_TEXT_FILL_TYPE" val="1"/>
  <p:tag name="KSO_WM_TEMPLATE_ASSEMBLE_XID" val="60656e7e4054ed1e2fb7f9e4"/>
  <p:tag name="KSO_WM_TEMPLATE_ASSEMBLE_GROUPID" val="60656e7e4054ed1e2fb7f9e4"/>
</p:tagLst>
</file>

<file path=ppt/tags/tag63.xml><?xml version="1.0" encoding="utf-8"?>
<p:tagLst xmlns:p="http://schemas.openxmlformats.org/presentationml/2006/main">
  <p:tag name="KSO_WM_UNIT_BLOCK" val="0"/>
  <p:tag name="KSO_WM_UNIT_SM_LIMIT_TYPE" val="0"/>
  <p:tag name="KSO_WM_UNIT_DEC_AREA_ID" val="4f97bb95c36c4c75b1bffde3b1be2b2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8642_1*i*1"/>
  <p:tag name="KSO_WM_TEMPLATE_CATEGORY" val="diagram"/>
  <p:tag name="KSO_WM_TEMPLATE_INDEX" val="20208642"/>
  <p:tag name="KSO_WM_UNIT_LAYERLEVEL" val="1"/>
  <p:tag name="KSO_WM_TAG_VERSION" val="1.0"/>
  <p:tag name="KSO_WM_BEAUTIFY_FLAG" val="#wm#"/>
  <p:tag name="KSO_WM_UNIT_DECORATE_INFO" val="{&quot;DecorateInfoH&quot;:{&quot;IsAbs&quot;:true},&quot;DecorateInfoW&quot;:{&quot;IsAbs&quot;:true},&quot;DecorateInfoX&quot;:{&quot;IsAbs&quot;:true,&quot;Pos&quot;:2},&quot;DecorateInfoY&quot;:{&quot;IsAbs&quot;:true,&quot;Pos&quot;:0},&quot;ReferentInfo&quot;:{&quot;Id&quot;:&quot;ca4d5a34f707414abc2c91e4b3aea813&quot;,&quot;X&quot;:{&quot;Pos&quot;:0},&quot;Y&quot;:{&quot;Pos&quot;:0}},&quot;whChangeMode&quot;:0}"/>
  <p:tag name="KSO_WM_CHIP_GROUPID" val="5ef20926a491bb0086638a82"/>
  <p:tag name="KSO_WM_CHIP_XID" val="5ef20926a491bb0086638a83"/>
  <p:tag name="KSO_WM_UNIT_FILL_FORE_SCHEMECOLOR_INDEX_BRIGHTNESS" val="0"/>
  <p:tag name="KSO_WM_UNIT_FILL_FORE_SCHEMECOLOR_INDEX" val="5"/>
  <p:tag name="KSO_WM_UNIT_FILL_TYPE" val="1"/>
  <p:tag name="KSO_WM_UNIT_VALUE" val="6"/>
  <p:tag name="KSO_WM_TEMPLATE_ASSEMBLE_XID" val="60656e7e4054ed1e2fb7f9e4"/>
  <p:tag name="KSO_WM_TEMPLATE_ASSEMBLE_GROUPID" val="60656e7e4054ed1e2fb7f9e4"/>
</p:tagLst>
</file>

<file path=ppt/tags/tag64.xml><?xml version="1.0" encoding="utf-8"?>
<p:tagLst xmlns:p="http://schemas.openxmlformats.org/presentationml/2006/main">
  <p:tag name="KSO_WM_SLIDE_ID" val="diagram20208642_1"/>
  <p:tag name="KSO_WM_TEMPLATE_SUBCATEGORY" val="21"/>
  <p:tag name="KSO_WM_TEMPLATE_MASTER_TYPE" val="0"/>
  <p:tag name="KSO_WM_TEMPLATE_COLOR_TYPE" val="1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08642"/>
  <p:tag name="KSO_WM_SLIDE_TYPE" val="text"/>
  <p:tag name="KSO_WM_SLIDE_SUBTYPE" val="picTxt"/>
  <p:tag name="KSO_WM_SLIDE_LAYOUTTYPE" val="topbottom"/>
  <p:tag name="KSO_WM_SLIDE_SIZE" val="816*444"/>
  <p:tag name="KSO_WM_SLIDE_POSITION" val="72*48"/>
  <p:tag name="KSO_WM_SLIDE_LAYOUT" val="a_d_f"/>
  <p:tag name="KSO_WM_SLIDE_LAYOUT_CNT" val="1_1_1"/>
  <p:tag name="KSO_WM_SLIDE_RATIO" val="1.777778"/>
  <p:tag name="KSO_WM_SLIDE_BACKGROUND" val="[&quot;general&quot;]"/>
  <p:tag name="KSO_WM_SLIDE_BACKGROUND_TYPE" val="general"/>
  <p:tag name="KSO_WM_SLIDE_BK_DARK_LIGHT" val="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1-04-01T15:02:03&quot;,&quot;maxSize&quot;:{&quot;size1&quot;:61.11077538243047},&quot;minSize&quot;:{&quot;size1&quot;:56.71077538243047},&quot;normalSize&quot;:{&quot;size1&quot;:56.71096056761565},&quot;subLayout&quot;:[{&quot;id&quot;:&quot;2021-04-01T15:02:03&quot;,&quot;margin&quot;:{&quot;bottom&quot;:0.0260000042617321,&quot;left&quot;:2.5399999618530273,&quot;right&quot;:2.5399999618530273,&quot;top&quot;:1.2699999809265137},&quot;type&quot;:0},{&quot;id&quot;:&quot;2021-04-01T15:02:03&quot;,&quot;maxSize&quot;:{&quot;size1&quot;:44.76595063553085},&quot;minSize&quot;:{&quot;size1&quot;:34.26595063553085},&quot;normalSize&quot;:{&quot;size1&quot;:40.23932264659195},&quot;subLayout&quot;:[{&quot;id&quot;:&quot;2021-04-01T15:02:03&quot;,&quot;margin&quot;:{&quot;bottom&quot;:0.0260000042617321,&quot;left&quot;:4.2330002784729,&quot;right&quot;:2.5399999618530273,&quot;top&quot;:0.847000002861023},&quot;type&quot;:0},{&quot;id&quot;:&quot;2021-04-01T15:02:03&quot;,&quot;margin&quot;:{&quot;bottom&quot;:1.2699999809265137,&quot;left&quot;:4.2330002784729,&quot;right&quot;:2.5399999618530273,&quot;top&quot;:0.3970000147819519},&quot;type&quot;:0}],&quot;type&quot;:0}],&quot;type&quot;:0}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b&quot;,&quot;text_direction&quot;:&quot;horizontal&quot;,&quot;support_features&quot;:[&quot;collage&quot;,&quot;carousel&quot;],&quot;support_big_font&quot;:false,&quot;fill_id&quot;:&quot;e6cd641f030a4fd88484d59012e3442c&quot;,&quot;fill_align&quot;:&quot;cb&quot;,&quot;chip_types&quot;:[&quot;picture&quot;,&quot;video&quot;]},{&quot;text_align&quot;:&quot;lb&quot;,&quot;text_direction&quot;:&quot;horizontal&quot;,&quot;support_big_font&quot;:false,&quot;fill_id&quot;:&quot;b0c86b4e3e834041a68e42cca9b0af5c&quot;,&quot;fill_align&quot;:&quot;lb&quot;,&quot;chip_types&quot;:[&quot;header&quot;]},{&quot;text_align&quot;:&quot;lt&quot;,&quot;text_direction&quot;:&quot;horizontal&quot;,&quot;support_big_font&quot;:false,&quot;fill_id&quot;:&quot;484da63e40b34e4eaa672e4e1019a85b&quot;,&quot;fill_align&quot;:&quot;lt&quot;,&quot;chip_types&quot;:[&quot;text&quot;]}]]"/>
  <p:tag name="KSO_WM_CHIP_XID" val="5ef20926a491bb0086638a83"/>
  <p:tag name="KSO_WM_SLIDE_CAN_ADD_NAVIGATION" val="1"/>
  <p:tag name="KSO_WM_CHIP_DECFILLPROP" val="[]"/>
  <p:tag name="KSO_WM_CHIP_GROUPID" val="5ef20926a491bb0086638a82"/>
  <p:tag name="KSO_WM_SLIDE_SUPPORT_FEATURE_TYPE" val="3"/>
  <p:tag name="KSO_WM_TEMPLATE_ASSEMBLE_XID" val="60656e7e4054ed1e2fb7f9e4"/>
  <p:tag name="KSO_WM_TEMPLATE_ASSEMBLE_GROUPID" val="60656e7e4054ed1e2fb7f9e4"/>
  <p:tag name="KSO_WM_UNIT_FLASH_PICTURE_TYPE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3765</Words>
  <Application>WPS 表格</Application>
  <PresentationFormat/>
  <Paragraphs>553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53" baseType="lpstr">
      <vt:lpstr>Arial</vt:lpstr>
      <vt:lpstr>宋体</vt:lpstr>
      <vt:lpstr>Wingdings</vt:lpstr>
      <vt:lpstr>Arial</vt:lpstr>
      <vt:lpstr>Noto Sans SC</vt:lpstr>
      <vt:lpstr>Thonburi</vt:lpstr>
      <vt:lpstr>Century Gothic</vt:lpstr>
      <vt:lpstr>宋体</vt:lpstr>
      <vt:lpstr>汉仪书宋二KW</vt:lpstr>
      <vt:lpstr>微软雅黑</vt:lpstr>
      <vt:lpstr>方正雅意黑 GB18030L2</vt:lpstr>
      <vt:lpstr>Arial Unicode MS</vt:lpstr>
      <vt:lpstr>Century Gothic</vt:lpstr>
      <vt:lpstr>Noto Sans SC</vt:lpstr>
      <vt:lpstr>苹方-简</vt:lpstr>
      <vt:lpstr>微软雅黑</vt:lpstr>
      <vt:lpstr>Segoe UI</vt:lpstr>
      <vt:lpstr>Alibaba PuHuiTi Regular</vt:lpstr>
      <vt:lpstr>Alibaba PuHuiTi Bold</vt:lpstr>
      <vt:lpstr>MiSans Normal</vt:lpstr>
      <vt:lpstr>黑体</vt:lpstr>
      <vt:lpstr>汉仪中黑KW</vt:lpstr>
      <vt:lpstr>Apple Color Emoji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A.Y赛赛</cp:lastModifiedBy>
  <cp:revision>2</cp:revision>
  <dcterms:created xsi:type="dcterms:W3CDTF">2026-09-28T15:08:11Z</dcterms:created>
  <dcterms:modified xsi:type="dcterms:W3CDTF">2026-09-28T15:08:11Z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2052-12.1.28496.28496</vt:lpwstr>
  </property>
  <property fmtid="{D5CDD505-2E9C-101B-9397-08002B2CF9AE}" pid="3" name="ICV">
    <vt:lpwstr>C3AEFB394F68B205DB82BA6AE2DC29AF_43</vt:lpwstr>
  </property>
</Properties>
</file>